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slides/charts/chart1.xml" ContentType="application/vnd.openxmlformats-officedocument.drawingml.chart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slides/charts/chart2.xml" ContentType="application/vnd.openxmlformats-officedocument.drawingml.chart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xlsx" ContentType="application/vnd.openxmlformats-officedocument.spreadsheetml.sheet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7b436b7a1fa429d" /><Relationship Type="http://schemas.openxmlformats.org/officeDocument/2006/relationships/extended-properties" Target="/docProps/app.xml" Id="R20c126565f2b437c" /><Relationship Type="http://schemas.openxmlformats.org/officeDocument/2006/relationships/officeDocument" Target="/ppt/presentation.xml" Id="R7c0646b9194b4234" /></Relationships>
</file>

<file path=ppt/presentation.xml><?xml version="1.0" encoding="utf-8"?>
<p:presentation xmlns:p="http://schemas.openxmlformats.org/presentationml/2006/main" xmlns:r="http://schemas.openxmlformats.org/officeDocument/2006/relationships">
  <p:sldMasterIdLst>
    <p:sldMasterId id="2147483648" r:id="Rb7d21ca30b1d4e12"/>
  </p:sldMasterIdLst>
  <p:notesMasterIdLst>
    <p:notesMasterId r:id="R52942bcca5404052"/>
  </p:notesMasterIdLst>
  <p:sldIdLst>
    <p:sldId id="256" r:id="R6f41ab99fe0c449f"/>
    <p:sldId id="257" r:id="Re4ead766e3304278"/>
    <p:sldId id="258" r:id="Rf01ed377cd594d0a"/>
    <p:sldId id="259" r:id="R0c1a63bc4e5a46ec"/>
    <p:sldId id="260" r:id="Rc84b041f326d4e99"/>
    <p:sldId id="261" r:id="R2e8de499ac904950"/>
    <p:sldId id="262" r:id="Rb39ec23aeb1f4f9b"/>
    <p:sldId id="263" r:id="R5de53f68544f4a52"/>
    <p:sldId id="264" r:id="R6381004ecf494f96"/>
    <p:sldId id="265" r:id="Re2f0985a5a474294"/>
    <p:sldId id="266" r:id="Raa189deb7abb46b9"/>
    <p:sldId id="267" r:id="R6b27af349cf0427f"/>
    <p:sldId id="268" r:id="Rfd1d03faa1c14db6"/>
    <p:sldId id="269" r:id="R05b99dcf59744c63"/>
    <p:sldId id="270" r:id="Racf4bc8678484ba4"/>
    <p:sldId id="271" r:id="R15e96deef5054c93"/>
    <p:sldId id="272" r:id="R84ade1d141a94788"/>
    <p:sldId id="273" r:id="R535ceb34a27d4ff4"/>
    <p:sldId id="274" r:id="R6455e04858304da9"/>
    <p:sldId id="275" r:id="Rcf8746a4912c4895"/>
    <p:sldId id="276" r:id="Rebedf2034b504b0d"/>
    <p:sldId id="277" r:id="R47650fd50d024354"/>
    <p:sldId id="278" r:id="R0ea1acbc52ef43a3"/>
    <p:sldId id="279" r:id="R09ac935cd7134064"/>
    <p:sldId id="281" r:id="R1368c3ea55e949f4"/>
    <p:sldId id="282" r:id="Ra0590d8c75464fad"/>
    <p:sldId id="283" r:id="Rbcddef1b9422451c"/>
    <p:sldId id="284" r:id="R3ad22b5d33c04173"/>
    <p:sldId id="285" r:id="Rc8f16810a69b4c7e"/>
    <p:sldId id="286" r:id="R2f47e824d2da4a3c"/>
    <p:sldId id="287" r:id="R29650971bfa6482b"/>
    <p:sldId id="288" r:id="R01e4c5e17335458e"/>
    <p:sldId id="280" r:id="Reef55930af78489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0ec4484140a4926" /><Relationship Type="http://schemas.openxmlformats.org/officeDocument/2006/relationships/slideMaster" Target="/ppt/slideMasters/slideMaster1.xml" Id="Rb7d21ca30b1d4e12" /><Relationship Type="http://schemas.openxmlformats.org/officeDocument/2006/relationships/notesMaster" Target="/ppt/notesMasters/notesMaster1.xml" Id="R52942bcca5404052" /><Relationship Type="http://schemas.openxmlformats.org/officeDocument/2006/relationships/presProps" Target="/ppt/presProps.xml" Id="R380c7b4e11d4480d" /><Relationship Type="http://schemas.openxmlformats.org/officeDocument/2006/relationships/tableStyles" Target="/ppt/tableStyles.xml" Id="R6f598cc02b39494a" /><Relationship Type="http://schemas.openxmlformats.org/officeDocument/2006/relationships/slide" Target="/ppt/slides/slide1.xml" Id="R6f41ab99fe0c449f" /><Relationship Type="http://schemas.openxmlformats.org/officeDocument/2006/relationships/slide" Target="/ppt/slides/slide2.xml" Id="Re4ead766e3304278" /><Relationship Type="http://schemas.openxmlformats.org/officeDocument/2006/relationships/slide" Target="/ppt/slides/slide3.xml" Id="Rf01ed377cd594d0a" /><Relationship Type="http://schemas.openxmlformats.org/officeDocument/2006/relationships/slide" Target="/ppt/slides/slide4.xml" Id="R0c1a63bc4e5a46ec" /><Relationship Type="http://schemas.openxmlformats.org/officeDocument/2006/relationships/slide" Target="/ppt/slides/slide5.xml" Id="Rc84b041f326d4e99" /><Relationship Type="http://schemas.openxmlformats.org/officeDocument/2006/relationships/slide" Target="/ppt/slides/slide6.xml" Id="R2e8de499ac904950" /><Relationship Type="http://schemas.openxmlformats.org/officeDocument/2006/relationships/slide" Target="/ppt/slides/slide7.xml" Id="Rb39ec23aeb1f4f9b" /><Relationship Type="http://schemas.openxmlformats.org/officeDocument/2006/relationships/slide" Target="/ppt/slides/slide8.xml" Id="R5de53f68544f4a52" /><Relationship Type="http://schemas.openxmlformats.org/officeDocument/2006/relationships/slide" Target="/ppt/slides/slide9.xml" Id="R6381004ecf494f96" /><Relationship Type="http://schemas.openxmlformats.org/officeDocument/2006/relationships/slide" Target="/ppt/slides/slide10.xml" Id="Re2f0985a5a474294" /><Relationship Type="http://schemas.openxmlformats.org/officeDocument/2006/relationships/slide" Target="/ppt/slides/slide11.xml" Id="Raa189deb7abb46b9" /><Relationship Type="http://schemas.openxmlformats.org/officeDocument/2006/relationships/slide" Target="/ppt/slides/slide12.xml" Id="R6b27af349cf0427f" /><Relationship Type="http://schemas.openxmlformats.org/officeDocument/2006/relationships/slide" Target="/ppt/slides/slide13.xml" Id="Rfd1d03faa1c14db6" /><Relationship Type="http://schemas.openxmlformats.org/officeDocument/2006/relationships/slide" Target="/ppt/slides/slide14.xml" Id="R05b99dcf59744c63" /><Relationship Type="http://schemas.openxmlformats.org/officeDocument/2006/relationships/slide" Target="/ppt/slides/slide15.xml" Id="Racf4bc8678484ba4" /><Relationship Type="http://schemas.openxmlformats.org/officeDocument/2006/relationships/slide" Target="/ppt/slides/slide16.xml" Id="R15e96deef5054c93" /><Relationship Type="http://schemas.openxmlformats.org/officeDocument/2006/relationships/slide" Target="/ppt/slides/slide17.xml" Id="R84ade1d141a94788" /><Relationship Type="http://schemas.openxmlformats.org/officeDocument/2006/relationships/slide" Target="/ppt/slides/slide18.xml" Id="R535ceb34a27d4ff4" /><Relationship Type="http://schemas.openxmlformats.org/officeDocument/2006/relationships/slide" Target="/ppt/slides/slide19.xml" Id="R6455e04858304da9" /><Relationship Type="http://schemas.openxmlformats.org/officeDocument/2006/relationships/slide" Target="/ppt/slides/slide20.xml" Id="Rcf8746a4912c4895" /><Relationship Type="http://schemas.openxmlformats.org/officeDocument/2006/relationships/slide" Target="/ppt/slides/slide21.xml" Id="Rebedf2034b504b0d" /><Relationship Type="http://schemas.openxmlformats.org/officeDocument/2006/relationships/slide" Target="/ppt/slides/slide22.xml" Id="R47650fd50d024354" /><Relationship Type="http://schemas.openxmlformats.org/officeDocument/2006/relationships/slide" Target="/ppt/slides/slide23.xml" Id="R0ea1acbc52ef43a3" /><Relationship Type="http://schemas.openxmlformats.org/officeDocument/2006/relationships/slide" Target="/ppt/slides/slide24.xml" Id="R09ac935cd7134064" /><Relationship Type="http://schemas.openxmlformats.org/officeDocument/2006/relationships/slide" Target="/ppt/slides/slide25.xml" Id="Reef55930af784891" /><Relationship Type="http://schemas.openxmlformats.org/officeDocument/2006/relationships/slide" Target="/ppt/slides/slide26.xml" Id="R1368c3ea55e949f4" /><Relationship Type="http://schemas.openxmlformats.org/officeDocument/2006/relationships/slide" Target="/ppt/slides/slide27.xml" Id="Ra0590d8c75464fad" /><Relationship Type="http://schemas.openxmlformats.org/officeDocument/2006/relationships/slide" Target="/ppt/slides/slide28.xml" Id="Rbcddef1b9422451c" /><Relationship Type="http://schemas.openxmlformats.org/officeDocument/2006/relationships/slide" Target="/ppt/slides/slide29.xml" Id="R3ad22b5d33c04173" /><Relationship Type="http://schemas.openxmlformats.org/officeDocument/2006/relationships/slide" Target="/ppt/slides/slide30.xml" Id="Rc8f16810a69b4c7e" /><Relationship Type="http://schemas.openxmlformats.org/officeDocument/2006/relationships/slide" Target="/ppt/slides/slide31.xml" Id="R2f47e824d2da4a3c" /><Relationship Type="http://schemas.openxmlformats.org/officeDocument/2006/relationships/slide" Target="/ppt/slides/slide32.xml" Id="R29650971bfa6482b" /><Relationship Type="http://schemas.openxmlformats.org/officeDocument/2006/relationships/slide" Target="/ppt/slides/slide33.xml" Id="R01e4c5e17335458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40b15962691407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T13 Editorial">
      <a:dk1>
        <a:srgbClr val="101013"/>
      </a:dk1>
      <a:lt1>
        <a:srgbClr val="F5F3F7"/>
      </a:lt1>
      <a:dk2>
        <a:srgbClr val="17111F"/>
      </a:dk2>
      <a:lt2>
        <a:srgbClr val="F5F3F7"/>
      </a:lt2>
      <a:accent1>
        <a:srgbClr val="C9A5FF"/>
      </a:accent1>
      <a:accent2>
        <a:srgbClr val="C1EC79"/>
      </a:accent2>
      <a:accent3>
        <a:srgbClr val="F0B594"/>
      </a:accent3>
      <a:accent4>
        <a:srgbClr val="8024E8"/>
      </a:accent4>
      <a:accent5>
        <a:srgbClr val="9ECAFA"/>
      </a:accent5>
      <a:accent6>
        <a:srgbClr val="E6C86C"/>
      </a:accent6>
      <a:hlink>
        <a:srgbClr val="C9A5FF"/>
      </a:hlink>
      <a:folHlink>
        <a:srgbClr val="F0B594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T13 Editorial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a2c4ae21a7e4c90" /><Relationship Type="http://schemas.openxmlformats.org/officeDocument/2006/relationships/notesMaster" Target="/ppt/notesMasters/notesMaster1.xml" Id="R9fde702db4514e7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a97bd8d5b344a3f" /><Relationship Type="http://schemas.openxmlformats.org/officeDocument/2006/relationships/notesMaster" Target="/ppt/notesMasters/notesMaster1.xml" Id="R68b3e243cccd45d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2e703634888e4a69" /><Relationship Type="http://schemas.openxmlformats.org/officeDocument/2006/relationships/notesMaster" Target="/ppt/notesMasters/notesMaster1.xml" Id="R8ab4c300a22241e6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d849bfd844f422d" /><Relationship Type="http://schemas.openxmlformats.org/officeDocument/2006/relationships/notesMaster" Target="/ppt/notesMasters/notesMaster1.xml" Id="R56c0b19b2965490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1afc102424b04a8b" /><Relationship Type="http://schemas.openxmlformats.org/officeDocument/2006/relationships/notesMaster" Target="/ppt/notesMasters/notesMaster1.xml" Id="Rf9842cc03e964192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b0d1f0ee83934d2b" /><Relationship Type="http://schemas.openxmlformats.org/officeDocument/2006/relationships/notesMaster" Target="/ppt/notesMasters/notesMaster1.xml" Id="R29dc9664430e4994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6f43c3052dd44a30" /><Relationship Type="http://schemas.openxmlformats.org/officeDocument/2006/relationships/notesMaster" Target="/ppt/notesMasters/notesMaster1.xml" Id="Rbe75c17b5ada451e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4a8c8db0a9214d7f" /><Relationship Type="http://schemas.openxmlformats.org/officeDocument/2006/relationships/notesMaster" Target="/ppt/notesMasters/notesMaster1.xml" Id="R810d41f04ed944b9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15f3c06d8a0b486c" /><Relationship Type="http://schemas.openxmlformats.org/officeDocument/2006/relationships/notesMaster" Target="/ppt/notesMasters/notesMaster1.xml" Id="R2c969642440345d4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14592275c3a444b4" /><Relationship Type="http://schemas.openxmlformats.org/officeDocument/2006/relationships/notesMaster" Target="/ppt/notesMasters/notesMaster1.xml" Id="Rf40b8b52c1074ca3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6f53aa25dbc14764" /><Relationship Type="http://schemas.openxmlformats.org/officeDocument/2006/relationships/notesMaster" Target="/ppt/notesMasters/notesMaster1.xml" Id="R57d75902d4c8490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cbad3bf308948bf" /><Relationship Type="http://schemas.openxmlformats.org/officeDocument/2006/relationships/notesMaster" Target="/ppt/notesMasters/notesMaster1.xml" Id="Ra7371934e3e547a4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4844afb6ff374879" /><Relationship Type="http://schemas.openxmlformats.org/officeDocument/2006/relationships/notesMaster" Target="/ppt/notesMasters/notesMaster1.xml" Id="Rafe94ebf0ebe42aa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d373eefb48fe4ddd" /><Relationship Type="http://schemas.openxmlformats.org/officeDocument/2006/relationships/notesMaster" Target="/ppt/notesMasters/notesMaster1.xml" Id="R1fae3b82e6a948ad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758559ff3303433a" /><Relationship Type="http://schemas.openxmlformats.org/officeDocument/2006/relationships/notesMaster" Target="/ppt/notesMasters/notesMaster1.xml" Id="R2bbddc7b47d64b17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4fc88bca61dc4601" /><Relationship Type="http://schemas.openxmlformats.org/officeDocument/2006/relationships/notesMaster" Target="/ppt/notesMasters/notesMaster1.xml" Id="R4e6cae66e99641bb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d443fca653a146dc" /><Relationship Type="http://schemas.openxmlformats.org/officeDocument/2006/relationships/notesMaster" Target="/ppt/notesMasters/notesMaster1.xml" Id="Rcc802a422a714a50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03f2f3e013b04f40" /><Relationship Type="http://schemas.openxmlformats.org/officeDocument/2006/relationships/notesMaster" Target="/ppt/notesMasters/notesMaster1.xml" Id="Rffc8d1648e634396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2155b516fa084f44" /><Relationship Type="http://schemas.openxmlformats.org/officeDocument/2006/relationships/notesMaster" Target="/ppt/notesMasters/notesMaster1.xml" Id="R4372b86b65b8480d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78b198cfd5d14010" /><Relationship Type="http://schemas.openxmlformats.org/officeDocument/2006/relationships/notesMaster" Target="/ppt/notesMasters/notesMaster1.xml" Id="R9fad0e75b4c847f1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d1f0897c6f00425a" /><Relationship Type="http://schemas.openxmlformats.org/officeDocument/2006/relationships/notesMaster" Target="/ppt/notesMasters/notesMaster1.xml" Id="R6a8c46ceb25f4597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f7220bd86f2d405b" /><Relationship Type="http://schemas.openxmlformats.org/officeDocument/2006/relationships/notesMaster" Target="/ppt/notesMasters/notesMaster1.xml" Id="Rdb2979a7f2a0447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0a9cefe9e564e1d" /><Relationship Type="http://schemas.openxmlformats.org/officeDocument/2006/relationships/notesMaster" Target="/ppt/notesMasters/notesMaster1.xml" Id="Ra168a040d5f5470f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e0e4973e3e0840c2" /><Relationship Type="http://schemas.openxmlformats.org/officeDocument/2006/relationships/notesMaster" Target="/ppt/notesMasters/notesMaster1.xml" Id="R3b49a61a49e14b19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a905e4efffec4296" /><Relationship Type="http://schemas.openxmlformats.org/officeDocument/2006/relationships/notesMaster" Target="/ppt/notesMasters/notesMaster1.xml" Id="R3dfe583a4e38489d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8aacb2718ac143b9" /><Relationship Type="http://schemas.openxmlformats.org/officeDocument/2006/relationships/notesMaster" Target="/ppt/notesMasters/notesMaster1.xml" Id="Re86a5ac0b62347fb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65367d599f4f4d8a" /><Relationship Type="http://schemas.openxmlformats.org/officeDocument/2006/relationships/notesMaster" Target="/ppt/notesMasters/notesMaster1.xml" Id="R189b7db1c5a3418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490ca6bec0c4063" /><Relationship Type="http://schemas.openxmlformats.org/officeDocument/2006/relationships/notesMaster" Target="/ppt/notesMasters/notesMaster1.xml" Id="Rf36f73dba3d34c4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b3fd5fc54f14a7b" /><Relationship Type="http://schemas.openxmlformats.org/officeDocument/2006/relationships/notesMaster" Target="/ppt/notesMasters/notesMaster1.xml" Id="R1227347e8cfc41c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e1b6811b05a416d" /><Relationship Type="http://schemas.openxmlformats.org/officeDocument/2006/relationships/notesMaster" Target="/ppt/notesMasters/notesMaster1.xml" Id="R9a0325e48aaf47a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71e4771c4c64325" /><Relationship Type="http://schemas.openxmlformats.org/officeDocument/2006/relationships/notesMaster" Target="/ppt/notesMasters/notesMaster1.xml" Id="Rfcf71136850d4a2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f02343332774d1b" /><Relationship Type="http://schemas.openxmlformats.org/officeDocument/2006/relationships/notesMaster" Target="/ppt/notesMasters/notesMaster1.xml" Id="R5ba65ba0adf8496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12ceae0e7c94a0e" /><Relationship Type="http://schemas.openxmlformats.org/officeDocument/2006/relationships/notesMaster" Target="/ppt/notesMasters/notesMaster1.xml" Id="R68b5e7bb1b8b45b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Źródło stylu: lokalna strona główna T13, FE/src/features/marketing/homepage.tsx oraz FE/src/ui/foundations/theme.css, 6 września 2026. Fonty: Google Sans Flex i Google Sans Code (Google Fonts).</a:t>
            </a:r>
          </a:p>
          <a:p xmlns:a="http://schemas.openxmlformats.org/drawingml/2006/main">
            <a:r>
              <a:t>Zdjęcie learning.webp: ilustracyjny materiał T13 wygenerowany na bazie dostarczonego przez właściciela obrazu. Nie przedstawia wskazanego pracownika ani klienta.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Źródło stylu: lokalna strona główna T13, FE/src/features/marketing/homepage.tsx oraz FE/src/ui/foundations/theme.css, 6 września 2026. Fonty: Google Sans Flex i Google Sans Code (Google Fonts).</a:t>
            </a:r>
          </a:p>
          <a:p xmlns:a="http://schemas.openxmlformats.org/drawingml/2006/main">
            <a:r>
              <a:t>Przykładowa struktura harmonogramu, bez zadeklarowanych terminów realizacji. Zastąp nazwy etapów datami i dopasuj zakres.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Źródło stylu: lokalna strona główna T13, FE/src/features/marketing/homepage.tsx oraz FE/src/ui/foundations/theme.css, 6 września 2026. Fonty: Google Sans Flex i Google Sans Code (Google Fonts).</a:t>
            </a:r>
          </a:p>
          <a:p xmlns:a="http://schemas.openxmlformats.org/drawingml/2006/main">
            <a:r>
              <a:t>Edytowalny diagram koncepcyjny. Nazwy pokazują strukturę przykładowej mapy, nie stan usług ani listę partnerstw T13.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Źródło stylu: lokalna strona główna T13, FE/src/features/marketing/homepage.tsx oraz FE/src/ui/foundations/theme.css, 6 września 2026. Fonty: Google Sans Flex i Google Sans Code (Google Fonts).</a:t>
            </a:r>
          </a:p>
          <a:p xmlns:a="http://schemas.openxmlformats.org/drawingml/2006/main">
            <a:r>
              <a:t>32% jest liczbą demonstracyjną. Zastąp wynikiem, okresem, metodą pomiaru i źródłem. Nie używaj jako wyniku T13.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Źródło stylu: lokalna strona główna T13, FE/src/features/marketing/homepage.tsx oraz FE/src/ui/foundations/theme.css, 6 września 2026. Fonty: Google Sans Flex i Google Sans Code (Google Fonts).</a:t>
            </a:r>
          </a:p>
          <a:p xmlns:a="http://schemas.openxmlformats.org/drawingml/2006/main">
            <a:r>
              <a:t>Wszystkie wartości to dane demonstracyjne, nie wyniki T13. pp oznacza punkty procentowe.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Źródło stylu: lokalna strona główna T13, FE/src/features/marketing/homepage.tsx oraz FE/src/ui/foundations/theme.css, 6 września 2026. Fonty: Google Sans Flex i Google Sans Code (Google Fonts).</a:t>
            </a:r>
          </a:p>
          <a:p xmlns:a="http://schemas.openxmlformats.org/drawingml/2006/main">
            <a:r>
              <a:t>Dane demonstracyjne: 78, 65, 52, 70. Wykres i dane są edytowalne. Uzupełnij źródło przed wykorzystaniem.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Źródło stylu: lokalna strona główna T13, FE/src/features/marketing/homepage.tsx oraz FE/src/ui/foundations/theme.css, 6 września 2026. Fonty: Google Sans Flex i Google Sans Code (Google Fonts).</a:t>
            </a:r>
          </a:p>
          <a:p xmlns:a="http://schemas.openxmlformats.org/drawingml/2006/main">
            <a:r>
              <a:t>Dane demonstracyjne: 32, 40, 53, 61, 72. Wykres i dane są edytowalne. Zastąp etykiety pomiarów datami i uzupełnij źródło.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Układ: Tabela porównawcza. Szablon T13. Przykładową treść zastąp własną. Skopiuj cały slajd, aby zachować kompozycję.</a:t>
            </a:r>
          </a:p>
          <a:p xmlns:a="http://schemas.openxmlformats.org/drawingml/2006/main">
            <a:r>
              <a:t>Źródło stylu: lokalna strona główna T13, FE/src/features/marketing/homepage.tsx oraz FE/src/ui/foundations/theme.css, stan 6 września 2026. Fonty: Google Sans Flex i Google Sans Code (Google Fonts).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Źródło stylu: lokalna strona główna T13, FE/src/features/marketing/homepage.tsx oraz FE/src/ui/foundations/theme.css, 6 września 2026. Fonty: Google Sans Flex i Google Sans Code (Google Fonts).</a:t>
            </a:r>
          </a:p>
          <a:p xmlns:a="http://schemas.openxmlformats.org/drawingml/2006/main">
            <a:r>
              <a:t>Edytowalna macierz priorytetyzacji. Wstaw własne inicjatywy do odpowiednich pól.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Źródło stylu: lokalna strona główna T13, FE/src/features/marketing/homepage.tsx oraz FE/src/ui/foundations/theme.css, 6 września 2026. Fonty: Google Sans Flex i Google Sans Code (Google Fonts).</a:t>
            </a:r>
          </a:p>
          <a:p xmlns:a="http://schemas.openxmlformats.org/drawingml/2006/main">
            <a:r>
              <a:t>To układ do case study z przykładowym tytułem, nie opis zrealizowanego projektu. Zdjęcie practice.webp pochodzi z materiałów właściciela i ilustruje pracę.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Źródło stylu: lokalna strona główna T13, FE/src/features/marketing/homepage.tsx oraz FE/src/ui/foundations/theme.css, 6 września 2026. Fonty: Google Sans Flex i Google Sans Code (Google Fonts).</a:t>
            </a:r>
          </a:p>
          <a:p xmlns:a="http://schemas.openxmlformats.org/drawingml/2006/main">
            <a:r>
              <a:t>Pole cytatu jest tekstem zastępczym. Wstaw rzeczywisty cytat wraz z autorem i źródłem.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Układ: Okładka typograficzna. Szablon T13. Przykładową treść zastąp własną. Skopiuj cały slajd, aby zachować kompozycję.</a:t>
            </a:r>
          </a:p>
          <a:p xmlns:a="http://schemas.openxmlformats.org/drawingml/2006/main">
            <a:r>
              <a:t>Źródło stylu: lokalna strona główna T13, FE/src/features/marketing/homepage.tsx oraz FE/src/ui/foundations/theme.css, stan 6 września 2026. Fonty: Google Sans Flex i Google Sans Code (Google Fonts).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Układ: Zespół i eksperci. Szablon T13. Przykładową treść zastąp własną. Skopiuj cały slajd, aby zachować kompozycję.</a:t>
            </a:r>
          </a:p>
          <a:p xmlns:a="http://schemas.openxmlformats.org/drawingml/2006/main">
            <a:r>
              <a:t>Źródło stylu: lokalna strona główna T13, FE/src/features/marketing/homepage.tsx oraz FE/src/ui/foundations/theme.css, stan 6 września 2026. Fonty: Google Sans Flex i Google Sans Code (Google Fonts).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Źródło stylu: lokalna strona główna T13, FE/src/features/marketing/homepage.tsx oraz FE/src/ui/foundations/theme.css, 6 września 2026. Fonty: Google Sans Flex i Google Sans Code (Google Fonts).</a:t>
            </a:r>
          </a:p>
          <a:p xmlns:a="http://schemas.openxmlformats.org/drawingml/2006/main">
            <a:r>
              <a:t>Pola oferty pozostają do uzupełnienia. Szablon nie określa cen, zakresu usług ani zobowiązań T13.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Układ: Ćwiczenie warsztatowe. Szablon T13. Przykładową treść zastąp własną. Skopiuj cały slajd, aby zachować kompozycję.</a:t>
            </a:r>
          </a:p>
          <a:p xmlns:a="http://schemas.openxmlformats.org/drawingml/2006/main">
            <a:r>
              <a:t>Źródło stylu: lokalna strona główna T13, FE/src/features/marketing/homepage.tsx oraz FE/src/ui/foundations/theme.css, stan 6 września 2026. Fonty: Google Sans Flex i Google Sans Code (Google Fonts).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Układ: Pytania i odpowiedzi. Szablon T13. Przykładową treść zastąp własną. Skopiuj cały slajd, aby zachować kompozycję.</a:t>
            </a:r>
          </a:p>
          <a:p xmlns:a="http://schemas.openxmlformats.org/drawingml/2006/main">
            <a:r>
              <a:t>Źródło stylu: lokalna strona główna T13, FE/src/features/marketing/homepage.tsx oraz FE/src/ui/foundations/theme.css, stan 6 września 2026. Fonty: Google Sans Flex i Google Sans Code (Google Fonts).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Układ: Podsumowanie i decyzja. Szablon T13. Przykładową treść zastąp własną. Skopiuj cały slajd, aby zachować kompozycję.</a:t>
            </a:r>
          </a:p>
          <a:p xmlns:a="http://schemas.openxmlformats.org/drawingml/2006/main">
            <a:r>
              <a:t>Źródło stylu: lokalna strona główna T13, FE/src/features/marketing/homepage.tsx oraz FE/src/ui/foundations/theme.css, stan 6 września 2026. Fonty: Google Sans Flex i Google Sans Code (Google Fonts).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Źródło stylu: lokalna strona główna T13, FE/src/features/marketing/homepage.tsx oraz FE/src/ui/foundations/theme.css, 6 września 2026. Fonty: Google Sans Flex i Google Sans Code (Google Fonts).</a:t>
            </a:r>
          </a:p>
          <a:p xmlns:a="http://schemas.openxmlformats.org/drawingml/2006/main">
            <a:r>
              <a:t>Adres hi@t13.ai pochodzi z lokalnej strony kontaktowej T13. Uzupełnij osobę prowadzącą rozmowę.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Układ: Dłuższy tekst. Szablon T13. Przykładową treść zastąp własną. Skopiuj cały slajd, aby zachować kompozycję.</a:t>
            </a:r>
          </a:p>
          <a:p xmlns:a="http://schemas.openxmlformats.org/drawingml/2006/main">
            <a:r>
              <a:t>Źródło stylu: lokalna strona główna T13, FE/src/features/marketing/homepage.tsx oraz FE/src/ui/foundations/theme.css, stan 6 września 2026. Fonty: Google Sans Flex i Google Sans Code (Google Fonts).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Układ: Tekst w dwóch kolumnach. Szablon T13. Przykładową treść zastąp własną. Skopiuj cały slajd, aby zachować kompozycję.</a:t>
            </a:r>
          </a:p>
          <a:p xmlns:a="http://schemas.openxmlformats.org/drawingml/2006/main">
            <a:r>
              <a:t>Źródło stylu: lokalna strona główna T13, FE/src/features/marketing/homepage.tsx oraz FE/src/ui/foundations/theme.css, stan 6 września 2026. Fonty: Google Sans Flex i Google Sans Code (Google Fonts).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Układ: Akapit i duży obraz. Szablon T13. Przykładową treść zastąp własną. Skopiuj cały slajd, aby zachować kompozycję.</a:t>
            </a:r>
          </a:p>
          <a:p xmlns:a="http://schemas.openxmlformats.org/drawingml/2006/main">
            <a:r>
              <a:t>Źródło stylu: lokalna strona główna T13, FE/src/features/marketing/homepage.tsx oraz FE/src/ui/foundations/theme.css, stan 6 września 2026. Fonty: Google Sans Flex i Google Sans Code (Google Fonts).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Układ: Dwa akapity i obraz. Szablon T13. Przykładową treść zastąp własną. Skopiuj cały slajd, aby zachować kompozycję.</a:t>
            </a:r>
          </a:p>
          <a:p xmlns:a="http://schemas.openxmlformats.org/drawingml/2006/main">
            <a:r>
              <a:t>Źródło stylu: lokalna strona główna T13, FE/src/features/marketing/homepage.tsx oraz FE/src/ui/foundations/theme.css, stan 6 września 2026. Fonty: Google Sans Flex i Google Sans Code (Google Fonts).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Układ: Agenda. Szablon T13. Przykładową treść zastąp własną. Skopiuj cały slajd, aby zachować kompozycję.</a:t>
            </a:r>
          </a:p>
          <a:p xmlns:a="http://schemas.openxmlformats.org/drawingml/2006/main">
            <a:r>
              <a:t>Źródło stylu: lokalna strona główna T13, FE/src/features/marketing/homepage.tsx oraz FE/src/ui/foundations/theme.css, stan 6 września 2026. Fonty: Google Sans Flex i Google Sans Code (Google Fonts).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Układ: Lista punktowana — 6 pozycji. Szablon T13. Przykładową treść zastąp własną. Skopiuj cały slajd, aby zachować kompozycję.</a:t>
            </a:r>
          </a:p>
          <a:p xmlns:a="http://schemas.openxmlformats.org/drawingml/2006/main">
            <a:r>
              <a:t>Źródło stylu: lokalna strona główna T13, FE/src/features/marketing/homepage.tsx oraz FE/src/ui/foundations/theme.css, stan 6 września 2026. Fonty: Google Sans Flex i Google Sans Code (Google Fonts).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Układ: Lista numerowana — 8 pozycji. Szablon T13. Przykładową treść zastąp własną. Skopiuj cały slajd, aby zachować kompozycję.</a:t>
            </a:r>
          </a:p>
          <a:p xmlns:a="http://schemas.openxmlformats.org/drawingml/2006/main">
            <a:r>
              <a:t>Źródło stylu: lokalna strona główna T13, FE/src/features/marketing/homepage.tsx oraz FE/src/ui/foundations/theme.css, stan 6 września 2026. Fonty: Google Sans Flex i Google Sans Code (Google Fonts).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Układ: Lista punktowana — 8 pozycji. Szablon T13. Przykładową treść zastąp własną. Skopiuj cały slajd, aby zachować kompozycję.</a:t>
            </a:r>
          </a:p>
          <a:p xmlns:a="http://schemas.openxmlformats.org/drawingml/2006/main">
            <a:r>
              <a:t>Źródło stylu: lokalna strona główna T13, FE/src/features/marketing/homepage.tsx oraz FE/src/ui/foundations/theme.css, stan 6 września 2026. Fonty: Google Sans Flex i Google Sans Code (Google Fonts).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Układ: Lista numerowana w dwóch kolumnach. Szablon T13. Przykładową treść zastąp własną. Skopiuj cały slajd, aby zachować kompozycję.</a:t>
            </a:r>
          </a:p>
          <a:p xmlns:a="http://schemas.openxmlformats.org/drawingml/2006/main">
            <a:r>
              <a:t>Źródło stylu: lokalna strona główna T13, FE/src/features/marketing/homepage.tsx oraz FE/src/ui/foundations/theme.css, stan 6 września 2026. Fonty: Google Sans Flex i Google Sans Code (Google Fonts).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Układ: Otwarcie rozdziału. Szablon T13. Przykładową treść zastąp własną. Skopiuj cały slajd, aby zachować kompozycję.</a:t>
            </a:r>
          </a:p>
          <a:p xmlns:a="http://schemas.openxmlformats.org/drawingml/2006/main">
            <a:r>
              <a:t>Źródło stylu: lokalna strona główna T13, FE/src/features/marketing/homepage.tsx oraz FE/src/ui/foundations/theme.css, stan 6 września 2026. Fonty: Google Sans Flex i Google Sans Code (Google Fonts).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Źródło stylu: lokalna strona główna T13, FE/src/features/marketing/homepage.tsx oraz FE/src/ui/foundations/theme.css, 6 września 2026. Fonty: Google Sans Flex i Google Sans Code (Google Fonts).</a:t>
            </a:r>
          </a:p>
          <a:p xmlns:a="http://schemas.openxmlformats.org/drawingml/2006/main">
            <a:r>
              <a:t>Treść pochodzi z sekcji metody na stronie głównej T13.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Źródło stylu: lokalna strona główna T13, FE/src/features/marketing/homepage.tsx oraz FE/src/ui/foundations/theme.css, 6 września 2026. Fonty: Google Sans Flex i Google Sans Code (Google Fonts).</a:t>
            </a:r>
          </a:p>
          <a:p xmlns:a="http://schemas.openxmlformats.org/drawingml/2006/main">
            <a:r>
              <a:t>Obraz domain-research.webp to ilustracja wygenerowana dla T13. Nie dokumentuje istniejącego laboratorium, partnerstwa ani projektu.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Układ: Dwie perspektywy. Szablon T13. Przykładową treść zastąp własną. Skopiuj cały slajd, aby zachować kompozycję.</a:t>
            </a:r>
          </a:p>
          <a:p xmlns:a="http://schemas.openxmlformats.org/drawingml/2006/main">
            <a:r>
              <a:t>Źródło stylu: lokalna strona główna T13, FE/src/features/marketing/homepage.tsx oraz FE/src/ui/foundations/theme.css, stan 6 września 2026. Fonty: Google Sans Flex i Google Sans Code (Google Fonts).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Układ: Trzy filary. Szablon T13. Przykładową treść zastąp własną. Skopiuj cały slajd, aby zachować kompozycję.</a:t>
            </a:r>
          </a:p>
          <a:p xmlns:a="http://schemas.openxmlformats.org/drawingml/2006/main">
            <a:r>
              <a:t>Źródło stylu: lokalna strona główna T13, FE/src/features/marketing/homepage.tsx oraz FE/src/ui/foundations/theme.css, stan 6 września 2026. Fonty: Google Sans Flex i Google Sans Code (Google Fonts).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Układ: Proces w czterech krokach. Szablon T13. Przykładową treść zastąp własną. Skopiuj cały slajd, aby zachować kompozycję.</a:t>
            </a:r>
          </a:p>
          <a:p xmlns:a="http://schemas.openxmlformats.org/drawingml/2006/main">
            <a:r>
              <a:t>Źródło stylu: lokalna strona główna T13, FE/src/features/marketing/homepage.tsx oraz FE/src/ui/foundations/theme.css, stan 6 września 2026. Fonty: Google Sans Flex i Google Sans Code (Google Fonts).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aed9b6bdc4463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ce692d7577d4d94" /><Relationship Type="http://schemas.openxmlformats.org/officeDocument/2006/relationships/slideLayout" Target="/ppt/slideLayouts/slideLayout1.xml" Id="R25f5dbc933804fe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f5dbc933804fe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T13 Editorial">
      <a:dk1>
        <a:srgbClr val="101013"/>
      </a:dk1>
      <a:lt1>
        <a:srgbClr val="F5F3F7"/>
      </a:lt1>
      <a:dk2>
        <a:srgbClr val="17111F"/>
      </a:dk2>
      <a:lt2>
        <a:srgbClr val="F5F3F7"/>
      </a:lt2>
      <a:accent1>
        <a:srgbClr val="C9A5FF"/>
      </a:accent1>
      <a:accent2>
        <a:srgbClr val="C1EC79"/>
      </a:accent2>
      <a:accent3>
        <a:srgbClr val="F0B594"/>
      </a:accent3>
      <a:accent4>
        <a:srgbClr val="8024E8"/>
      </a:accent4>
      <a:accent5>
        <a:srgbClr val="9ECAFA"/>
      </a:accent5>
      <a:accent6>
        <a:srgbClr val="E6C86C"/>
      </a:accent6>
      <a:hlink>
        <a:srgbClr val="C9A5FF"/>
      </a:hlink>
      <a:folHlink>
        <a:srgbClr val="F0B594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T13 Editorial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61e4ca020495d" /><Relationship Type="http://schemas.openxmlformats.org/officeDocument/2006/relationships/image" Target="/ppt/media/image.png" Id="Ra6a906619e7047f6" /><Relationship Type="http://schemas.openxmlformats.org/officeDocument/2006/relationships/notesSlide" Target="/ppt/notesSlides/notesSlide1.xml" Id="R6d553b8ae3e74ab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9ff735a884570" /><Relationship Type="http://schemas.openxmlformats.org/officeDocument/2006/relationships/notesSlide" Target="/ppt/notesSlides/notesSlide10.xml" Id="Rd71671a467b4435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1ed282fc44ec0" /><Relationship Type="http://schemas.openxmlformats.org/officeDocument/2006/relationships/notesSlide" Target="/ppt/notesSlides/notesSlide11.xml" Id="R472557d31c3d470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b4373655a4f33" /><Relationship Type="http://schemas.openxmlformats.org/officeDocument/2006/relationships/notesSlide" Target="/ppt/notesSlides/notesSlide12.xml" Id="Rc2427f577e524609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1843429fd4a11" /><Relationship Type="http://schemas.openxmlformats.org/officeDocument/2006/relationships/notesSlide" Target="/ppt/notesSlides/notesSlide13.xml" Id="Ra41a55979b8e405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b16a44e3241ed" /><Relationship Type="http://schemas.openxmlformats.org/officeDocument/2006/relationships/chart" Target="/ppt/slides/charts/chart1.xml" Id="Rcca3883456444f69" /><Relationship Type="http://schemas.openxmlformats.org/officeDocument/2006/relationships/notesSlide" Target="/ppt/notesSlides/notesSlide14.xml" Id="Re4777401fd4d463a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d2d705f534589" /><Relationship Type="http://schemas.openxmlformats.org/officeDocument/2006/relationships/chart" Target="/ppt/slides/charts/chart2.xml" Id="R619c23eba64f47c6" /><Relationship Type="http://schemas.openxmlformats.org/officeDocument/2006/relationships/notesSlide" Target="/ppt/notesSlides/notesSlide15.xml" Id="R5c6e0a24928348da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61be7f17e41a6" /><Relationship Type="http://schemas.openxmlformats.org/officeDocument/2006/relationships/notesSlide" Target="/ppt/notesSlides/notesSlide16.xml" Id="R155a12b2a30c42c3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78d144d924050" /><Relationship Type="http://schemas.openxmlformats.org/officeDocument/2006/relationships/notesSlide" Target="/ppt/notesSlides/notesSlide17.xml" Id="Re7232b308a734e93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1dd6312574e3e" /><Relationship Type="http://schemas.openxmlformats.org/officeDocument/2006/relationships/image" Target="/ppt/media/image3.png" Id="R9a42858f5aee4f37" /><Relationship Type="http://schemas.openxmlformats.org/officeDocument/2006/relationships/notesSlide" Target="/ppt/notesSlides/notesSlide18.xml" Id="Rd5366a80b979443c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bedc20db94c34" /><Relationship Type="http://schemas.openxmlformats.org/officeDocument/2006/relationships/notesSlide" Target="/ppt/notesSlides/notesSlide19.xml" Id="R3f8db9c6e5154a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e175ac9544e02" /><Relationship Type="http://schemas.openxmlformats.org/officeDocument/2006/relationships/notesSlide" Target="/ppt/notesSlides/notesSlide2.xml" Id="R82662181005f4412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6584ffe6a4077" /><Relationship Type="http://schemas.openxmlformats.org/officeDocument/2006/relationships/notesSlide" Target="/ppt/notesSlides/notesSlide20.xml" Id="Rd163fedb2437403d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87a9b7e8d4c7a" /><Relationship Type="http://schemas.openxmlformats.org/officeDocument/2006/relationships/notesSlide" Target="/ppt/notesSlides/notesSlide21.xml" Id="Ref9bf574f5d248cf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2c588febc4e16" /><Relationship Type="http://schemas.openxmlformats.org/officeDocument/2006/relationships/notesSlide" Target="/ppt/notesSlides/notesSlide22.xml" Id="R97885b57cf89473a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930b728d1425b" /><Relationship Type="http://schemas.openxmlformats.org/officeDocument/2006/relationships/notesSlide" Target="/ppt/notesSlides/notesSlide23.xml" Id="R6dff14a7876b436a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a8559a9c349cf" /><Relationship Type="http://schemas.openxmlformats.org/officeDocument/2006/relationships/notesSlide" Target="/ppt/notesSlides/notesSlide24.xml" Id="R15723f0e2ba24dc9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7bfcd86474707" /><Relationship Type="http://schemas.openxmlformats.org/officeDocument/2006/relationships/notesSlide" Target="/ppt/notesSlides/notesSlide25.xml" Id="Rb5d1412b016b4ffa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9465a5208461f" /><Relationship Type="http://schemas.openxmlformats.org/officeDocument/2006/relationships/notesSlide" Target="/ppt/notesSlides/notesSlide26.xml" Id="R5e57f549644e403d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9f7aa600a45d3" /><Relationship Type="http://schemas.openxmlformats.org/officeDocument/2006/relationships/notesSlide" Target="/ppt/notesSlides/notesSlide27.xml" Id="R4c99b83bfadb4d29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ac54e32624c05" /><Relationship Type="http://schemas.openxmlformats.org/officeDocument/2006/relationships/notesSlide" Target="/ppt/notesSlides/notesSlide28.xml" Id="Ree39da1627c84eca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ea55637144fea" /><Relationship Type="http://schemas.openxmlformats.org/officeDocument/2006/relationships/notesSlide" Target="/ppt/notesSlides/notesSlide29.xml" Id="R29ff59e6dd124f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e5ada38fb41a9" /><Relationship Type="http://schemas.openxmlformats.org/officeDocument/2006/relationships/notesSlide" Target="/ppt/notesSlides/notesSlide3.xml" Id="Rd53248e2784c47b4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26c8961a54e9c" /><Relationship Type="http://schemas.openxmlformats.org/officeDocument/2006/relationships/notesSlide" Target="/ppt/notesSlides/notesSlide30.xml" Id="Rb9f4faef752c4336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30a84ca204630" /><Relationship Type="http://schemas.openxmlformats.org/officeDocument/2006/relationships/notesSlide" Target="/ppt/notesSlides/notesSlide31.xml" Id="R22220386874542c9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13acba0114239" /><Relationship Type="http://schemas.openxmlformats.org/officeDocument/2006/relationships/notesSlide" Target="/ppt/notesSlides/notesSlide32.xml" Id="Raff129873ff447aa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00c1a0a0e45d2" /><Relationship Type="http://schemas.openxmlformats.org/officeDocument/2006/relationships/notesSlide" Target="/ppt/notesSlides/notesSlide33.xml" Id="R63e6e1302e9047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b4b433d1d4abc" /><Relationship Type="http://schemas.openxmlformats.org/officeDocument/2006/relationships/notesSlide" Target="/ppt/notesSlides/notesSlide4.xml" Id="R65ca2a61d8da4a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102fda9d3419d" /><Relationship Type="http://schemas.openxmlformats.org/officeDocument/2006/relationships/notesSlide" Target="/ppt/notesSlides/notesSlide5.xml" Id="R3c69344e025044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7fde49f2a4f69" /><Relationship Type="http://schemas.openxmlformats.org/officeDocument/2006/relationships/image" Target="/ppt/media/image2.png" Id="Rb3de0641fc654967" /><Relationship Type="http://schemas.openxmlformats.org/officeDocument/2006/relationships/notesSlide" Target="/ppt/notesSlides/notesSlide6.xml" Id="R1d323edfb55342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299d1b9ee4069" /><Relationship Type="http://schemas.openxmlformats.org/officeDocument/2006/relationships/notesSlide" Target="/ppt/notesSlides/notesSlide7.xml" Id="Rf709af7996dd4b2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951fde6f84fba" /><Relationship Type="http://schemas.openxmlformats.org/officeDocument/2006/relationships/notesSlide" Target="/ppt/notesSlides/notesSlide8.xml" Id="Rc25f91b64915440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40c6bb33a4b1c" /><Relationship Type="http://schemas.openxmlformats.org/officeDocument/2006/relationships/notesSlide" Target="/ppt/notesSlides/notesSlide9.xml" Id="R5d8e077b6a654527" /></Relationships>
</file>

<file path=ppt/slides/charts/_rels/chart1.xml.rels><Relationships xmlns="http://schemas.openxmlformats.org/package/2006/relationships"><Relationship Id="rIdChartSnapshot1" Type="http://schemas.openxmlformats.org/officeDocument/2006/relationships/package" Target="../../embeddings/chart-data-snapshot-001.xlsx"/></Relationships>
</file>

<file path=ppt/slides/charts/_rels/chart2.xml.rels><Relationships xmlns="http://schemas.openxmlformats.org/package/2006/relationships"><Relationship Id="rIdChartSnapshot1" Type="http://schemas.openxmlformats.org/officeDocument/2006/relationships/package" Target="../../embeddings/chart-data-snapshot-002.xlsx"/></Relationships>
</file>

<file path=ppt/slides/charts/chart1.xml><?xml version="1.0" encoding="utf-8"?>
<c:chartSpace xmlns:a="http://schemas.openxmlformats.org/drawingml/2006/main" xmlns:c="http://schemas.openxmlformats.org/drawingml/2006/chart" xmlns:r="http://schemas.openxmlformats.org/officeDocument/2006/relationships">
  <c:lang val="en-US"/>
  <c:chart>
    <c:plotArea>
      <c:barChart>
        <c:barDir val="bar"/>
        <c:grouping val="clustered"/>
        <c:varyColors val="0"/>
        <c:ser>
          <c:idx val="0"/>
          <c:order val="0"/>
          <c:tx>
            <c:v>Wynik</c:v>
          </c:tx>
          <c:spPr>
            <a:solidFill>
              <a:srgbClr val="C9A5FF"/>
            </a:solidFill>
          </c:spPr>
          <c:cat>
            <c:strRef>
              <c:f>'Chart Data'!$A$2:$A$5</c:f>
              <c:strCache>
                <c:ptCount val="4"/>
                <c:pt idx="0">
                  <c:v>Wiedza</c:v>
                </c:pt>
                <c:pt idx="1">
                  <c:v>Ocena wyników</c:v>
                </c:pt>
                <c:pt idx="2">
                  <c:v>Praktyka</c:v>
                </c:pt>
                <c:pt idx="3">
                  <c:v>Współpraca</c:v>
                </c:pt>
              </c:strCache>
            </c:strRef>
          </c:cat>
          <c:val>
            <c:numRef>
              <c:f>'Chart Data'!$B$2:$B$5</c:f>
              <c:numCache>
                <c:formatCode>General</c:formatCode>
                <c:ptCount val="4"/>
                <c:pt idx="0">
                  <c:v>78</c:v>
                </c:pt>
                <c:pt idx="1">
                  <c:v>65</c:v>
                </c:pt>
                <c:pt idx="2">
                  <c:v>52</c:v>
                </c:pt>
                <c:pt idx="3">
                  <c:v>70</c:v>
                </c:pt>
              </c:numCache>
            </c:numRef>
          </c:val>
        </c:ser>
        <c:dLbls>
          <c:txPr>
            <a:bodyPr anchorCtr="1"/>
            <a:lstStyle/>
            <a:p>
              <a:pPr>
                <a:defRPr sz="1650" b="1">
                  <a:solidFill>
                    <a:srgbClr val="F5F3F7"/>
                  </a:solidFill>
                  <a:latin typeface="Google Sans Flex"/>
                  <a:ea typeface="Google Sans Flex"/>
                  <a:cs typeface="Google Sans Flex"/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70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majorGridlines>
          <c:spPr>
            <a:ln w="9525">
              <a:solidFill>
                <a:srgbClr val="35323E"/>
              </a:solidFill>
            </a:ln>
          </c:spPr>
        </c:majorGridlines>
        <c:numFmt formatCode="General"/>
        <c:majorTickMark val="none"/>
        <c:minorTickMark val="none"/>
        <c:spPr>
          <a:ln w="9525">
            <a:solidFill>
              <a:srgbClr val="35323E"/>
            </a:solidFill>
          </a:ln>
        </c:spPr>
        <c:txPr>
          <a:bodyPr anchorCtr="1"/>
          <a:lstStyle/>
          <a:p>
            <a:pPr>
              <a:defRPr sz="1275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</a:p>
        </c:txPr>
        <c:crossAx val="48672768"/>
      </c:catAx>
      <c:valAx>
        <c:axId val="48672768"/>
        <c:scaling>
          <c:orientation val="minMax"/>
          <c:max val="100"/>
          <c:min val="0"/>
        </c:scaling>
        <c:delete val="0"/>
        <c:axPos val="b"/>
        <c:numFmt formatCode="General"/>
        <c:majorTickMark val="none"/>
        <c:minorTickMark val="none"/>
        <c:spPr>
          <a:ln w="0">
            <a:noFill/>
          </a:ln>
        </c:spPr>
        <c:txPr>
          <a:bodyPr anchorCtr="1"/>
          <a:lstStyle/>
          <a:p>
            <a:pPr>
              <a:defRPr sz="165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</a:p>
        </c:txPr>
        <c:crossAx val="48650112"/>
        <c:crossBetween val="between"/>
        <c:majorUnit val="25"/>
      </c:valAx>
      <c:spPr>
        <a:solidFill>
          <a:srgbClr val="101013"/>
        </a:solidFill>
      </c:spPr>
    </c:plotArea>
    <c:plotVisOnly val="1"/>
  </c:chart>
  <c:spPr>
    <a:solidFill>
      <a:srgbClr val="101013"/>
    </a:solidFill>
  </c:spPr>
  <c:externalData r:id="rIdChartSnapshot1">
    <c:autoUpdate val="0"/>
  </c:externalData>
</c:chartSpace>
</file>

<file path=ppt/slides/charts/chart2.xml><?xml version="1.0" encoding="utf-8"?>
<c:chartSpace xmlns:a="http://schemas.openxmlformats.org/drawingml/2006/main" xmlns:c="http://schemas.openxmlformats.org/drawingml/2006/chart" xmlns:r="http://schemas.openxmlformats.org/officeDocument/2006/relationships">
  <c:lang val="en-US"/>
  <c:chart>
    <c:plotArea>
      <c:lineChart>
        <c:grouping val="standard"/>
        <c:varyColors val="0"/>
        <c:ser>
          <c:idx val="0"/>
          <c:order val="0"/>
          <c:tx>
            <c:v>Wynik</c:v>
          </c:tx>
          <c:spPr>
            <a:solidFill>
              <a:srgbClr val="C1EC79"/>
            </a:solidFill>
            <a:ln w="38100">
              <a:solidFill>
                <a:srgbClr val="C1EC79"/>
              </a:solidFill>
            </a:ln>
          </c:spPr>
          <c:marker>
            <c:symbol val="circle"/>
            <c:size val="9"/>
            <c:spPr>
              <a:solidFill>
                <a:srgbClr val="C1EC79"/>
              </a:solidFill>
            </c:spPr>
          </c:marker>
          <c:cat>
            <c:strRef>
              <c:f>'Chart Data'!$A$2:$A$6</c:f>
              <c:strCache>
                <c:ptCount val="5"/>
                <c:pt idx="0">
                  <c:v>Pomiar 1</c:v>
                </c:pt>
                <c:pt idx="1">
                  <c:v>Pomiar 2</c:v>
                </c:pt>
                <c:pt idx="2">
                  <c:v>Pomiar 3</c:v>
                </c:pt>
                <c:pt idx="3">
                  <c:v>Pomiar 4</c:v>
                </c:pt>
                <c:pt idx="4">
                  <c:v>Pomiar 5</c:v>
                </c:pt>
              </c:strCache>
            </c:strRef>
          </c:cat>
          <c:val>
            <c:numRef>
              <c:f>'Chart Data'!$B$2:$B$6</c:f>
              <c:numCache>
                <c:formatCode>0</c:formatCode>
                <c:ptCount val="5"/>
                <c:pt idx="0">
                  <c:v>32</c:v>
                </c:pt>
                <c:pt idx="1">
                  <c:v>40</c:v>
                </c:pt>
                <c:pt idx="2">
                  <c:v>53</c:v>
                </c:pt>
                <c:pt idx="3">
                  <c:v>61</c:v>
                </c:pt>
                <c:pt idx="4">
                  <c:v>72</c:v>
                </c:pt>
              </c:numCache>
            </c:numRef>
          </c:val>
          <c:smooth val="0"/>
        </c:ser>
        <c:dLbls>
          <c:txPr>
            <a:bodyPr anchorCtr="1"/>
            <a:lstStyle/>
            <a:p>
              <a:pPr>
                <a:defRPr sz="1650" b="1">
                  <a:solidFill>
                    <a:srgbClr val="C1EC79"/>
                  </a:solidFill>
                  <a:latin typeface="Google Sans Flex"/>
                  <a:ea typeface="Google Sans Flex"/>
                  <a:cs typeface="Google Sans Flex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smooth val="0"/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w="9525">
            <a:solidFill>
              <a:srgbClr val="35323E"/>
            </a:solidFill>
          </a:ln>
        </c:spPr>
        <c:txPr>
          <a:bodyPr anchorCtr="1"/>
          <a:lstStyle/>
          <a:p>
            <a:pPr>
              <a:defRPr sz="150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</a:p>
        </c:txPr>
        <c:crossAx val="48672768"/>
      </c:catAx>
      <c:valAx>
        <c:axId val="48672768"/>
        <c:scaling>
          <c:orientation val="minMax"/>
          <c:max val="100"/>
          <c:min val="0"/>
        </c:scaling>
        <c:delete val="0"/>
        <c:axPos val="l"/>
        <c:majorGridlines>
          <c:spPr>
            <a:ln w="9525">
              <a:solidFill>
                <a:srgbClr val="35323E"/>
              </a:solidFill>
            </a:ln>
          </c:spPr>
        </c:majorGridlines>
        <c:numFmt formatCode="0"/>
        <c:majorTickMark val="none"/>
        <c:minorTickMark val="none"/>
        <c:spPr>
          <a:ln w="0">
            <a:noFill/>
          </a:ln>
        </c:spPr>
        <c:txPr>
          <a:bodyPr anchorCtr="1"/>
          <a:lstStyle/>
          <a:p>
            <a:pPr>
              <a:defRPr sz="1425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</a:p>
        </c:txPr>
        <c:crossAx val="48650112"/>
        <c:crossBetween val="between"/>
        <c:majorUnit val="25"/>
      </c:valAx>
      <c:spPr>
        <a:solidFill>
          <a:srgbClr val="101013"/>
        </a:solidFill>
      </c:spPr>
    </c:plotArea>
    <c:plotVisOnly val="1"/>
  </c:chart>
  <c:spPr>
    <a:solidFill>
      <a:srgbClr val="101013"/>
    </a:solidFill>
  </c:spPr>
  <c:externalData r:id="rIdChartSnapshot1">
    <c:autoUpdate val="0"/>
  </c:externalData>
</c:chartSpace>
</file>

<file path=ppt/slides/slide1.xml><?xml version="1.0" encoding="utf-8"?>
<p:sld xmlns:a="http://schemas.openxmlformats.org/drawingml/2006/main" xmlns:ns2="http://schemas.microsoft.com/office/drawing/2014/main" xmlns:ns3="http://schemas.openxmlformats.org/officeDocument/2006/relationships" xmlns:ns4="http://schemas.microsoft.com/office/powerpoint/2010/main" xmlns:p="http://schemas.openxmlformats.org/presentationml/2006/main">
  <p:cSld>
    <p:bg>
      <p:bgPr>
        <a:solidFill>
          <a:srgbClr val="101013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10" name="T13.AI">
            <a:extLst>
              <a:ext uri="{FF2B5EF4-FFF2-40B4-BE49-F238E27FC236}">
                <ns2:creationId id="{9589887C-A09A-4475-9220-8707EAB252D1}"/>
              </a:ext>
            </a:extLst>
          </p:cNvPr>
          <p:cNvSpPr>
            <a:spLocks noGrp="1"/>
          </p:cNvSpPr>
          <p:nvPr/>
        </p:nvSpPr>
        <p:spPr>
          <a:xfrm>
            <a:off x="609600" y="342900"/>
            <a:ext cx="1905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T13.AI</a:t>
            </a:r>
          </a:p>
        </p:txBody>
      </p:sp>
      <p:pic>
        <p:nvPicPr>
          <p:cNvPr id="12" name=""/>
          <p:cNvPicPr>
            <a:picLocks noChangeAspect="1"/>
          </p:cNvPicPr>
          <p:nvPr/>
        </p:nvPicPr>
        <p:blipFill>
          <a:blip ns3:embed="Ra6a906619e7047f6"/>
          <a:srcRect l="5745" t="0" r="5745" b="0"/>
          <a:stretch>
            <a:fillRect l="0" t="0" r="0" b="0"/>
          </a:stretch>
        </p:blipFill>
        <p:spPr>
          <a:xfrm>
            <a:off x="7334250" y="0"/>
            <a:ext cx="4857750" cy="6858000"/>
          </a:xfrm>
          <a:prstGeom prst="rect">
            <a:avLst/>
          </a:prstGeom>
        </p:spPr>
      </p:pic>
      <p:sp>
        <p:nvSpPr>
          <p:cNvPr id="4" name="">
            <a:extLst>
              <a:ext uri="{FF2B5EF4-FFF2-40B4-BE49-F238E27FC236}">
                <ns2:creationId id="{068E1851-A3D3-408A-8917-C05460A1CFEE}"/>
              </a:ext>
            </a:extLst>
          </p:cNvPr>
          <p:cNvSpPr>
            <a:spLocks noGrp="1"/>
          </p:cNvSpPr>
          <p:nvPr/>
        </p:nvSpPr>
        <p:spPr>
          <a:xfrm>
            <a:off x="7334250" y="6076950"/>
            <a:ext cx="4857750" cy="781050"/>
          </a:xfrm>
          <a:prstGeom prst="rect">
            <a:avLst/>
          </a:prstGeom>
          <a:solidFill>
            <a:srgbClr val="101013"/>
          </a:solidFill>
          <a:ln w="0">
            <a:noFill/>
          </a:ln>
        </p:spPr>
      </p:sp>
      <p:sp>
        <p:nvSpPr>
          <p:cNvPr id="5" name="01">
            <a:extLst>
              <a:ext uri="{FF2B5EF4-FFF2-40B4-BE49-F238E27FC236}">
                <ns2:creationId id="{C2012381-4E03-4FBF-88F3-F718195F774F}"/>
              </a:ext>
            </a:extLst>
          </p:cNvPr>
          <p:cNvSpPr>
            <a:spLocks noGrp="1"/>
          </p:cNvSpPr>
          <p:nvPr>
            <p:ph type="sldNum" sz="quarter" idx="100"/>
          </p:nvPr>
        </p:nvSpPr>
        <p:spPr>
          <a:xfrm>
            <a:off x="10972800" y="6191250"/>
            <a:ext cx="6096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defRPr>
            </a:pPr>
            <a:fld id="{551B8362-950B-5E45-A6FB-61D4DEADDD8F}" type="slidenum">
              <a: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rPr>
              <a:t>1</a:t>
            </a:fld>
          </a:p>
        </p:txBody>
      </p:sp>
      <p:sp>
        <p:nvSpPr>
          <p:cNvPr id="6" name="AI zmienia reguły">
            <a:extLst>
              <a:ext uri="{FF2B5EF4-FFF2-40B4-BE49-F238E27FC236}">
                <ns2:creationId id="{118A3FB3-7FC0-410F-8634-FAF64EE83388}"/>
              </a:ext>
            </a:extLst>
          </p:cNvPr>
          <p:cNvSpPr>
            <a:spLocks noGrp="1"/>
          </p:cNvSpPr>
          <p:nvPr/>
        </p:nvSpPr>
        <p:spPr>
          <a:xfrm>
            <a:off x="609600" y="1381125"/>
            <a:ext cx="6477000" cy="1752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57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57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AI zmienia</a:t>
            </a:r>
          </a:p>
          <a:p>
            <a:pPr algn="l">
              <a:defRPr sz="57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57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reguły</a:t>
            </a:r>
          </a:p>
        </p:txBody>
      </p:sp>
      <p:sp>
        <p:nvSpPr>
          <p:cNvPr id="7" name="Ty wyznaczasz kierunek">
            <a:extLst>
              <a:ext uri="{FF2B5EF4-FFF2-40B4-BE49-F238E27FC236}">
                <ns2:creationId id="{B21DA9CF-12C4-4A57-9953-45AB632DF45E}"/>
              </a:ext>
            </a:extLst>
          </p:cNvPr>
          <p:cNvSpPr>
            <a:spLocks noGrp="1"/>
          </p:cNvSpPr>
          <p:nvPr/>
        </p:nvSpPr>
        <p:spPr>
          <a:xfrm>
            <a:off x="609600" y="3114675"/>
            <a:ext cx="6572250" cy="1752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5700" b="1">
                <a:solidFill>
                  <a:srgbClr val="C9A5FF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5700" b="1">
                <a:solidFill>
                  <a:srgbClr val="C9A5FF"/>
                </a:solidFill>
                <a:latin typeface="Google Sans Flex"/>
                <a:ea typeface="Google Sans Flex"/>
                <a:cs typeface="Google Sans Flex"/>
              </a:rPr>
              <a:t>Ty wyznaczasz</a:t>
            </a:r>
          </a:p>
          <a:p>
            <a:pPr algn="l">
              <a:defRPr sz="5700" b="1">
                <a:solidFill>
                  <a:srgbClr val="C9A5FF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5700" b="1">
                <a:solidFill>
                  <a:srgbClr val="C9A5FF"/>
                </a:solidFill>
                <a:latin typeface="Google Sans Flex"/>
                <a:ea typeface="Google Sans Flex"/>
                <a:cs typeface="Google Sans Flex"/>
              </a:rPr>
              <a:t>kierunek</a:t>
            </a:r>
          </a:p>
        </p:txBody>
      </p:sp>
      <p:sp>
        <p:nvSpPr>
          <p:cNvPr id="8" name="[Tytuł spotkania] / [data]">
            <a:extLst>
              <a:ext uri="{FF2B5EF4-FFF2-40B4-BE49-F238E27FC236}">
                <ns2:creationId id="{5D956268-B863-4E1F-9C9D-D3DA7D9FF874}"/>
              </a:ext>
            </a:extLst>
          </p:cNvPr>
          <p:cNvSpPr>
            <a:spLocks noGrp="1"/>
          </p:cNvSpPr>
          <p:nvPr/>
        </p:nvSpPr>
        <p:spPr>
          <a:xfrm>
            <a:off x="609600" y="5314950"/>
            <a:ext cx="6477000" cy="323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[Miejscowość] / [data]</a:t>
            </a:r>
          </a:p>
        </p:txBody>
      </p:sp>
      <p:sp>
        <p:nvSpPr>
          <p:cNvPr id="9" name="CIEKAWOŚĆ TO DOPIERO POCZĄTEK.">
            <a:extLst>
              <a:ext uri="{FF2B5EF4-FFF2-40B4-BE49-F238E27FC236}">
                <ns2:creationId id="{D46AAD6E-5602-46CD-B414-E4541DF3154E}"/>
              </a:ext>
            </a:extLst>
          </p:cNvPr>
          <p:cNvSpPr>
            <a:spLocks noGrp="1"/>
          </p:cNvSpPr>
          <p:nvPr/>
        </p:nvSpPr>
        <p:spPr>
          <a:xfrm rot="-300000">
            <a:off x="7058025" y="3714750"/>
            <a:ext cx="2800350" cy="800100"/>
          </a:xfrm>
          <a:prstGeom prst="rect">
            <a:avLst/>
          </a:prstGeom>
          <a:solidFill>
            <a:srgbClr val="C1EC79"/>
          </a:solidFill>
          <a:ln w="0">
            <a:noFill/>
          </a:ln>
        </p:spPr>
        <p:txBody>
          <a:bodyPr wrap="square" lIns="209550" tIns="209550" rIns="209550" bIns="209550" anchor="ctr">
            <a:noAutofit/>
          </a:bodyPr>
          <a:lstStyle/>
          <a:p>
            <a:pPr algn="l">
              <a:defRPr sz="1425" b="1">
                <a:solidFill>
                  <a:srgbClr val="17111F"/>
                </a:solidFill>
                <a:latin typeface="Google Sans Code"/>
                <a:ea typeface="Google Sans Code"/>
                <a:cs typeface="Google Sans Code"/>
              </a:defRPr>
            </a:pPr>
            <a:r>
              <a:rPr sz="1425" b="1">
                <a:solidFill>
                  <a:srgbClr val="17111F"/>
                </a:solidFill>
                <a:latin typeface="Google Sans Code"/>
                <a:ea typeface="Google Sans Code"/>
                <a:cs typeface="Google Sans Code"/>
              </a:rPr>
              <a:t>CIEKAWOŚĆ</a:t>
            </a:r>
          </a:p>
          <a:p>
            <a:pPr algn="l">
              <a:defRPr sz="1425" b="1">
                <a:solidFill>
                  <a:srgbClr val="17111F"/>
                </a:solidFill>
                <a:latin typeface="Google Sans Code"/>
                <a:ea typeface="Google Sans Code"/>
                <a:cs typeface="Google Sans Code"/>
              </a:defRPr>
            </a:pPr>
            <a:r>
              <a:rPr sz="1425" b="1">
                <a:solidFill>
                  <a:srgbClr val="17111F"/>
                </a:solidFill>
                <a:latin typeface="Google Sans Code"/>
                <a:ea typeface="Google Sans Code"/>
                <a:cs typeface="Google Sans Code"/>
              </a:rPr>
              <a:t>TO DOPIERO POCZĄTEK.</a:t>
            </a:r>
          </a:p>
        </p:txBody>
      </p:sp>
    </p:spTree>
    <p:extLst>
      <p:ext uri="{BB962C8B-B14F-4D97-AF65-F5344CB8AC3E}">
        <ns4:creationId val="684701166"/>
      </p:ext>
    </p:extLst>
  </p:cSld>
</p:sld>
</file>

<file path=ppt/slides/slide10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bg>
      <p:bgPr>
        <a:solidFill>
          <a:srgbClr val="101013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6" name="T13.AI">
            <a:extLst>
              <a:ext uri="{FF2B5EF4-FFF2-40B4-BE49-F238E27FC236}">
                <ns2:creationId id="{E2273988-DF56-43B0-9BBC-A320A0CD4E65}"/>
              </a:ext>
            </a:extLst>
          </p:cNvPr>
          <p:cNvSpPr>
            <a:spLocks noGrp="1"/>
          </p:cNvSpPr>
          <p:nvPr/>
        </p:nvSpPr>
        <p:spPr>
          <a:xfrm>
            <a:off x="609600" y="342900"/>
            <a:ext cx="1905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T13.AI</a:t>
            </a:r>
          </a:p>
        </p:txBody>
      </p:sp>
      <p:sp>
        <p:nvSpPr>
          <p:cNvPr id="2" name="10">
            <a:extLst>
              <a:ext uri="{FF2B5EF4-FFF2-40B4-BE49-F238E27FC236}">
                <ns2:creationId id="{1A29AE3C-F7EE-43C8-AF0A-ADE972C48987}"/>
              </a:ext>
            </a:extLst>
          </p:cNvPr>
          <p:cNvSpPr>
            <a:spLocks noGrp="1"/>
          </p:cNvSpPr>
          <p:nvPr>
            <p:ph type="sldNum" sz="quarter" idx="100"/>
          </p:nvPr>
        </p:nvSpPr>
        <p:spPr>
          <a:xfrm>
            <a:off x="10972800" y="6191250"/>
            <a:ext cx="6096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defRPr>
            </a:pPr>
            <a:fld id="{ADC3DF0C-196D-5B41-84AB-BE6D1081B625}" type="slidenum">
              <a: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rPr>
              <a:t>10</a:t>
            </a:fld>
          </a:p>
        </p:txBody>
      </p:sp>
      <p:sp>
        <p:nvSpPr>
          <p:cNvPr id="4" name="Kolejne etapy współpracy">
            <a:extLst>
              <a:ext uri="{FF2B5EF4-FFF2-40B4-BE49-F238E27FC236}">
                <ns2:creationId id="{236F19BA-3F4B-46D3-BF7A-53C1AF28CBAC}"/>
              </a:ext>
            </a:extLst>
          </p:cNvPr>
          <p:cNvSpPr>
            <a:spLocks noGrp="1"/>
          </p:cNvSpPr>
          <p:nvPr/>
        </p:nvSpPr>
        <p:spPr>
          <a:xfrm>
            <a:off x="609600" y="1200150"/>
            <a:ext cx="10972800" cy="1238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Kolejne etapy współpracy</a:t>
            </a:r>
          </a:p>
        </p:txBody>
      </p:sp>
      <p:graphicFrame>
        <p:nvGraphicFramePr>
          <p:cNvPr id="10" name=""/>
          <p:cNvGraphicFramePr/>
          <p:nvPr/>
        </p:nvGraphicFramePr>
        <p:xfrm>
          <a:off x="609600" y="2809875"/>
          <a:ext cx="10972800" cy="2800350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  <a:gridCol w="2743200"/>
              </a:tblGrid>
              <a:tr h="700088">
                <a:tc>
                  <a:txBody>
                    <a:bodyPr lIns="190500" tIns="114300" rIns="152400" bIns="114300"/>
                    <a:lstStyle/>
                    <a:p>
                      <a:r>
                        <a:rPr sz="1950" b="1">
                          <a:solidFill>
                            <a:srgbClr val="17111F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Obszar</a:t>
                      </a:r>
                    </a:p>
                  </a:txBody>
                  <a:tcPr marL="91440" marR="91440" marT="45720" marB="45720" anchor="ctr">
                    <a:solidFill>
                      <a:srgbClr val="C9A5FF"/>
                    </a:solidFill>
                  </a:tcPr>
                </a:tc>
                <a:tc>
                  <a:txBody>
                    <a:bodyPr lIns="190500" tIns="114300" rIns="152400" bIns="114300"/>
                    <a:lstStyle/>
                    <a:p>
                      <a:r>
                        <a:rPr sz="1950" b="1">
                          <a:solidFill>
                            <a:srgbClr val="17111F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Etap 01</a:t>
                      </a:r>
                    </a:p>
                  </a:txBody>
                  <a:tcPr marL="91440" marR="91440" marT="45720" marB="45720" anchor="ctr">
                    <a:solidFill>
                      <a:srgbClr val="C9A5FF"/>
                    </a:solidFill>
                  </a:tcPr>
                </a:tc>
                <a:tc>
                  <a:txBody>
                    <a:bodyPr lIns="190500" tIns="114300" rIns="152400" bIns="114300"/>
                    <a:lstStyle/>
                    <a:p>
                      <a:r>
                        <a:rPr sz="1950" b="1">
                          <a:solidFill>
                            <a:srgbClr val="17111F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Etap 02</a:t>
                      </a:r>
                    </a:p>
                  </a:txBody>
                  <a:tcPr marL="91440" marR="91440" marT="45720" marB="45720" anchor="ctr">
                    <a:solidFill>
                      <a:srgbClr val="C9A5FF"/>
                    </a:solidFill>
                  </a:tcPr>
                </a:tc>
                <a:tc>
                  <a:txBody>
                    <a:bodyPr lIns="190500" tIns="114300" rIns="152400" bIns="114300"/>
                    <a:lstStyle/>
                    <a:p>
                      <a:r>
                        <a:rPr sz="1950" b="1">
                          <a:solidFill>
                            <a:srgbClr val="17111F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Etap 03</a:t>
                      </a:r>
                    </a:p>
                  </a:txBody>
                  <a:tcPr marL="91440" marR="91440" marT="45720" marB="45720" anchor="ctr">
                    <a:solidFill>
                      <a:srgbClr val="C9A5FF"/>
                    </a:solidFill>
                  </a:tcPr>
                </a:tc>
              </a:tr>
              <a:tr h="700088">
                <a:tc>
                  <a:txBody>
                    <a:bodyPr lIns="190500" tIns="114300" rIns="152400" bIns="114300"/>
                    <a:lstStyle/>
                    <a:p>
                      <a:r>
                        <a:rPr sz="1950" b="0">
                          <a:solidFill>
                            <a:srgbClr val="F5F3F7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Diagnoza</a:t>
                      </a:r>
                    </a:p>
                  </a:txBody>
                  <a:tcPr marL="91440" marR="91440" marT="45720" marB="45720" anchor="ctr">
                    <a:solidFill>
                      <a:srgbClr val="101013"/>
                    </a:solidFill>
                  </a:tcPr>
                </a:tc>
                <a:tc>
                  <a:txBody>
                    <a:bodyPr lIns="190500" tIns="114300" rIns="152400" bIns="114300"/>
                    <a:lstStyle/>
                    <a:p>
                      <a:r>
                        <a:rPr sz="2025" b="0">
                          <a:solidFill>
                            <a:srgbClr val="17111F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Rozmowy</a:t>
                      </a:r>
                    </a:p>
                  </a:txBody>
                  <a:tcPr marL="91440" marR="91440" marT="45720" marB="45720" anchor="ctr">
                    <a:solidFill>
                      <a:srgbClr val="F0B594"/>
                    </a:solidFill>
                  </a:tcPr>
                </a:tc>
                <a:tc>
                  <a:txBody>
                    <a:bodyPr lIns="190500" tIns="114300" rIns="152400" bIns="114300"/>
                    <a:lstStyle/>
                    <a:p>
                      <a:r>
                        <a:rPr sz="2025" b="0">
                          <a:solidFill>
                            <a:srgbClr val="17111F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Synteza</a:t>
                      </a:r>
                    </a:p>
                  </a:txBody>
                  <a:tcPr marL="91440" marR="91440" marT="45720" marB="45720" anchor="ctr">
                    <a:solidFill>
                      <a:srgbClr val="F0B594"/>
                    </a:solidFill>
                  </a:tcPr>
                </a:tc>
                <a:tc>
                  <a:txBody>
                    <a:bodyPr lIns="190500" tIns="114300" rIns="152400" bIns="114300"/>
                    <a:lstStyle/>
                    <a:p>
                      <a:r>
                        <a:rPr sz="1950" b="0">
                          <a:solidFill>
                            <a:srgbClr val="F5F3F7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/>
                      </a:r>
                    </a:p>
                  </a:txBody>
                  <a:tcPr marL="91440" marR="91440" marT="45720" marB="45720" anchor="ctr">
                    <a:solidFill>
                      <a:srgbClr val="101013"/>
                    </a:solidFill>
                  </a:tcPr>
                </a:tc>
              </a:tr>
              <a:tr h="700088">
                <a:tc>
                  <a:txBody>
                    <a:bodyPr lIns="190500" tIns="114300" rIns="152400" bIns="114300"/>
                    <a:lstStyle/>
                    <a:p>
                      <a:r>
                        <a:rPr sz="1950" b="0">
                          <a:solidFill>
                            <a:srgbClr val="F5F3F7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Rozwiązanie</a:t>
                      </a:r>
                    </a:p>
                  </a:txBody>
                  <a:tcPr marL="91440" marR="91440" marT="45720" marB="45720" anchor="ctr">
                    <a:solidFill>
                      <a:srgbClr val="101013"/>
                    </a:solidFill>
                  </a:tcPr>
                </a:tc>
                <a:tc>
                  <a:txBody>
                    <a:bodyPr lIns="190500" tIns="114300" rIns="152400" bIns="114300"/>
                    <a:lstStyle/>
                    <a:p>
                      <a:r>
                        <a:rPr sz="1950" b="0">
                          <a:solidFill>
                            <a:srgbClr val="F5F3F7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/>
                      </a:r>
                    </a:p>
                  </a:txBody>
                  <a:tcPr marL="91440" marR="91440" marT="45720" marB="45720" anchor="ctr">
                    <a:solidFill>
                      <a:srgbClr val="101013"/>
                    </a:solidFill>
                  </a:tcPr>
                </a:tc>
                <a:tc>
                  <a:txBody>
                    <a:bodyPr lIns="190500" tIns="114300" rIns="152400" bIns="114300"/>
                    <a:lstStyle/>
                    <a:p>
                      <a:r>
                        <a:rPr sz="2025" b="0">
                          <a:solidFill>
                            <a:srgbClr val="17111F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Prototyp</a:t>
                      </a:r>
                    </a:p>
                  </a:txBody>
                  <a:tcPr marL="91440" marR="91440" marT="45720" marB="45720" anchor="ctr">
                    <a:solidFill>
                      <a:srgbClr val="C1EC79"/>
                    </a:solidFill>
                  </a:tcPr>
                </a:tc>
                <a:tc>
                  <a:txBody>
                    <a:bodyPr lIns="190500" tIns="114300" rIns="152400" bIns="114300"/>
                    <a:lstStyle/>
                    <a:p>
                      <a:r>
                        <a:rPr sz="2025" b="0">
                          <a:solidFill>
                            <a:srgbClr val="17111F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Test</a:t>
                      </a:r>
                    </a:p>
                  </a:txBody>
                  <a:tcPr marL="91440" marR="91440" marT="45720" marB="45720" anchor="ctr">
                    <a:solidFill>
                      <a:srgbClr val="C1EC79"/>
                    </a:solidFill>
                  </a:tcPr>
                </a:tc>
              </a:tr>
              <a:tr h="700088">
                <a:tc>
                  <a:txBody>
                    <a:bodyPr lIns="190500" tIns="114300" rIns="152400" bIns="114300"/>
                    <a:lstStyle/>
                    <a:p>
                      <a:r>
                        <a:rPr sz="1950" b="0">
                          <a:solidFill>
                            <a:srgbClr val="F5F3F7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Zespół</a:t>
                      </a:r>
                    </a:p>
                  </a:txBody>
                  <a:tcPr marL="91440" marR="91440" marT="45720" marB="45720" anchor="ctr">
                    <a:solidFill>
                      <a:srgbClr val="101013"/>
                    </a:solidFill>
                  </a:tcPr>
                </a:tc>
                <a:tc>
                  <a:txBody>
                    <a:bodyPr lIns="190500" tIns="114300" rIns="152400" bIns="114300"/>
                    <a:lstStyle/>
                    <a:p>
                      <a:r>
                        <a:rPr sz="2025" b="0">
                          <a:solidFill>
                            <a:srgbClr val="17111F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Przygotowanie</a:t>
                      </a:r>
                    </a:p>
                  </a:txBody>
                  <a:tcPr marL="91440" marR="91440" marT="45720" marB="45720" anchor="ctr">
                    <a:solidFill>
                      <a:srgbClr val="F0B594"/>
                    </a:solidFill>
                  </a:tcPr>
                </a:tc>
                <a:tc>
                  <a:txBody>
                    <a:bodyPr lIns="190500" tIns="114300" rIns="152400" bIns="114300"/>
                    <a:lstStyle/>
                    <a:p>
                      <a:r>
                        <a:rPr sz="2025" b="0">
                          <a:solidFill>
                            <a:srgbClr val="17111F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Warsztat</a:t>
                      </a:r>
                    </a:p>
                  </a:txBody>
                  <a:tcPr marL="91440" marR="91440" marT="45720" marB="45720" anchor="ctr">
                    <a:solidFill>
                      <a:srgbClr val="F0B594"/>
                    </a:solidFill>
                  </a:tcPr>
                </a:tc>
                <a:tc>
                  <a:txBody>
                    <a:bodyPr lIns="190500" tIns="114300" rIns="152400" bIns="114300"/>
                    <a:lstStyle/>
                    <a:p>
                      <a:r>
                        <a:rPr sz="2025" b="0">
                          <a:solidFill>
                            <a:srgbClr val="17111F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Ocena</a:t>
                      </a:r>
                    </a:p>
                  </a:txBody>
                  <a:tcPr marL="91440" marR="91440" marT="45720" marB="45720" anchor="ctr">
                    <a:solidFill>
                      <a:srgbClr val="F0B59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ns3:creationId val="146443553"/>
      </p:ext>
    </p:extLst>
  </p:cSld>
</p:sld>
</file>

<file path=ppt/slides/slide11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bg>
      <p:bgPr>
        <a:solidFill>
          <a:srgbClr val="101013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12" name="T13.AI">
            <a:extLst>
              <a:ext uri="{FF2B5EF4-FFF2-40B4-BE49-F238E27FC236}">
                <ns2:creationId id="{D84E3EFE-49D9-4C4D-849F-98D23ACAFF0E}"/>
              </a:ext>
            </a:extLst>
          </p:cNvPr>
          <p:cNvSpPr>
            <a:spLocks noGrp="1"/>
          </p:cNvSpPr>
          <p:nvPr/>
        </p:nvSpPr>
        <p:spPr>
          <a:xfrm>
            <a:off x="609600" y="342900"/>
            <a:ext cx="1905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T13.AI</a:t>
            </a:r>
          </a:p>
        </p:txBody>
      </p:sp>
      <p:sp>
        <p:nvSpPr>
          <p:cNvPr id="2" name="11">
            <a:extLst>
              <a:ext uri="{FF2B5EF4-FFF2-40B4-BE49-F238E27FC236}">
                <ns2:creationId id="{38759D19-9833-4164-B0B6-24E563AC935C}"/>
              </a:ext>
            </a:extLst>
          </p:cNvPr>
          <p:cNvSpPr>
            <a:spLocks noGrp="1"/>
          </p:cNvSpPr>
          <p:nvPr>
            <p:ph type="sldNum" sz="quarter" idx="100"/>
          </p:nvPr>
        </p:nvSpPr>
        <p:spPr>
          <a:xfrm>
            <a:off x="10972800" y="6191250"/>
            <a:ext cx="6096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defRPr>
            </a:pPr>
            <a:fld id="{98664001-FFD4-5B44-A29A-D3BC2DA8547D}" type="slidenum">
              <a: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rPr>
              <a:t>11</a:t>
            </a:fld>
          </a:p>
        </p:txBody>
      </p:sp>
      <p:sp>
        <p:nvSpPr>
          <p:cNvPr id="4" name="Wspólny punkt odniesienia">
            <a:extLst>
              <a:ext uri="{FF2B5EF4-FFF2-40B4-BE49-F238E27FC236}">
                <ns2:creationId id="{EEC0C8C1-AB83-47CA-B956-04E4E1F28E65}"/>
              </a:ext>
            </a:extLst>
          </p:cNvPr>
          <p:cNvSpPr>
            <a:spLocks noGrp="1"/>
          </p:cNvSpPr>
          <p:nvPr/>
        </p:nvSpPr>
        <p:spPr>
          <a:xfrm>
            <a:off x="609600" y="1200150"/>
            <a:ext cx="10972800" cy="1238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Wspólny punkt odniesienia</a:t>
            </a:r>
          </a:p>
        </p:txBody>
      </p:sp>
      <p:sp>
        <p:nvSpPr>
          <p:cNvPr id="5" name="">
            <a:extLst>
              <a:ext uri="{FF2B5EF4-FFF2-40B4-BE49-F238E27FC236}">
                <ns2:creationId id="{98648FC0-23CC-4984-A6B9-22C2E8969570}"/>
              </a:ext>
            </a:extLst>
          </p:cNvPr>
          <p:cNvSpPr>
            <a:spLocks noGrp="1"/>
          </p:cNvSpPr>
          <p:nvPr/>
        </p:nvSpPr>
        <p:spPr>
          <a:xfrm>
            <a:off x="5943600" y="2790825"/>
            <a:ext cx="19050" cy="2828925"/>
          </a:xfrm>
          <a:prstGeom prst="rect">
            <a:avLst/>
          </a:prstGeom>
          <a:solidFill>
            <a:srgbClr val="35323E"/>
          </a:solidFill>
          <a:ln w="0">
            <a:noFill/>
          </a:ln>
        </p:spPr>
      </p:sp>
      <p:sp>
        <p:nvSpPr>
          <p:cNvPr id="6" name="">
            <a:extLst>
              <a:ext uri="{FF2B5EF4-FFF2-40B4-BE49-F238E27FC236}">
                <ns2:creationId id="{941E5A1A-96C6-41B3-8FE7-C2F571FF8691}"/>
              </a:ext>
            </a:extLst>
          </p:cNvPr>
          <p:cNvSpPr>
            <a:spLocks noGrp="1"/>
          </p:cNvSpPr>
          <p:nvPr/>
        </p:nvSpPr>
        <p:spPr>
          <a:xfrm>
            <a:off x="3295650" y="4181475"/>
            <a:ext cx="5600700" cy="9525"/>
          </a:xfrm>
          <a:prstGeom prst="rect">
            <a:avLst/>
          </a:prstGeom>
          <a:solidFill>
            <a:srgbClr val="35323E"/>
          </a:solidFill>
          <a:ln w="0">
            <a:noFill/>
          </a:ln>
        </p:spPr>
      </p:sp>
      <p:sp>
        <p:nvSpPr>
          <p:cNvPr id="7" name="KOMPETENCJE AI">
            <a:extLst>
              <a:ext uri="{FF2B5EF4-FFF2-40B4-BE49-F238E27FC236}">
                <ns2:creationId id="{88C88DB6-7258-4800-AFD6-4DA7C0F07B40}"/>
              </a:ext>
            </a:extLst>
          </p:cNvPr>
          <p:cNvSpPr>
            <a:spLocks noGrp="1"/>
          </p:cNvSpPr>
          <p:nvPr/>
        </p:nvSpPr>
        <p:spPr>
          <a:xfrm>
            <a:off x="4381500" y="3781425"/>
            <a:ext cx="3429000" cy="819150"/>
          </a:xfrm>
          <a:prstGeom prst="rect">
            <a:avLst/>
          </a:prstGeom>
          <a:solidFill>
            <a:srgbClr val="C9A5FF"/>
          </a:solidFill>
          <a:ln w="0">
            <a:noFill/>
          </a:ln>
        </p:spPr>
        <p:txBody>
          <a:bodyPr wrap="square" lIns="228600" tIns="228600" rIns="228600" bIns="228600" anchor="t">
            <a:noAutofit/>
          </a:bodyPr>
          <a:lstStyle/>
          <a:p>
            <a:pPr algn="ctr">
              <a:defRPr sz="2175" b="1">
                <a:solidFill>
                  <a:srgbClr val="17111F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175" b="1">
                <a:solidFill>
                  <a:srgbClr val="17111F"/>
                </a:solidFill>
                <a:latin typeface="Google Sans Flex"/>
                <a:ea typeface="Google Sans Flex"/>
                <a:cs typeface="Google Sans Flex"/>
              </a:rPr>
              <a:t>KOMPETENCJE AI</a:t>
            </a:r>
          </a:p>
        </p:txBody>
      </p:sp>
      <p:sp>
        <p:nvSpPr>
          <p:cNvPr id="8" name="Edukacja">
            <a:extLst>
              <a:ext uri="{FF2B5EF4-FFF2-40B4-BE49-F238E27FC236}">
                <ns2:creationId id="{64594895-3D46-48F0-8D1B-E0ACC8F93CC3}"/>
              </a:ext>
            </a:extLst>
          </p:cNvPr>
          <p:cNvSpPr>
            <a:spLocks noGrp="1"/>
          </p:cNvSpPr>
          <p:nvPr/>
        </p:nvSpPr>
        <p:spPr>
          <a:xfrm>
            <a:off x="4591050" y="2638425"/>
            <a:ext cx="3009900" cy="609600"/>
          </a:xfrm>
          <a:prstGeom prst="rect">
            <a:avLst/>
          </a:prstGeom>
          <a:solidFill>
            <a:srgbClr val="101013"/>
          </a:solidFill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defRPr sz="24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4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Edukacja</a:t>
            </a:r>
          </a:p>
        </p:txBody>
      </p:sp>
      <p:sp>
        <p:nvSpPr>
          <p:cNvPr id="9" name="Eksperci">
            <a:extLst>
              <a:ext uri="{FF2B5EF4-FFF2-40B4-BE49-F238E27FC236}">
                <ns2:creationId id="{93C3A7DC-CCE7-4B6B-B0E6-52BF62551F1B}"/>
              </a:ext>
            </a:extLst>
          </p:cNvPr>
          <p:cNvSpPr>
            <a:spLocks noGrp="1"/>
          </p:cNvSpPr>
          <p:nvPr/>
        </p:nvSpPr>
        <p:spPr>
          <a:xfrm>
            <a:off x="1257300" y="3848100"/>
            <a:ext cx="2714625" cy="695325"/>
          </a:xfrm>
          <a:prstGeom prst="rect">
            <a:avLst/>
          </a:prstGeom>
          <a:solidFill>
            <a:srgbClr val="101013"/>
          </a:solidFill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defRPr sz="24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4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Eksperci</a:t>
            </a:r>
          </a:p>
        </p:txBody>
      </p:sp>
      <p:sp>
        <p:nvSpPr>
          <p:cNvPr id="10" name="Organizacje">
            <a:extLst>
              <a:ext uri="{FF2B5EF4-FFF2-40B4-BE49-F238E27FC236}">
                <ns2:creationId id="{A4ED2D17-2D73-4C8A-887D-6D02AE9D9431}"/>
              </a:ext>
            </a:extLst>
          </p:cNvPr>
          <p:cNvSpPr>
            <a:spLocks noGrp="1"/>
          </p:cNvSpPr>
          <p:nvPr/>
        </p:nvSpPr>
        <p:spPr>
          <a:xfrm>
            <a:off x="8229600" y="3848100"/>
            <a:ext cx="2857500" cy="695325"/>
          </a:xfrm>
          <a:prstGeom prst="rect">
            <a:avLst/>
          </a:prstGeom>
          <a:solidFill>
            <a:srgbClr val="101013"/>
          </a:solidFill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defRPr sz="24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4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Organizacje</a:t>
            </a:r>
          </a:p>
        </p:txBody>
      </p:sp>
      <p:sp>
        <p:nvSpPr>
          <p:cNvPr id="11" name="Projekty">
            <a:extLst>
              <a:ext uri="{FF2B5EF4-FFF2-40B4-BE49-F238E27FC236}">
                <ns2:creationId id="{B7F673D7-C569-4001-9CEB-61D7EFA88A65}"/>
              </a:ext>
            </a:extLst>
          </p:cNvPr>
          <p:cNvSpPr>
            <a:spLocks noGrp="1"/>
          </p:cNvSpPr>
          <p:nvPr/>
        </p:nvSpPr>
        <p:spPr>
          <a:xfrm>
            <a:off x="4581525" y="5248275"/>
            <a:ext cx="3028950" cy="609600"/>
          </a:xfrm>
          <a:prstGeom prst="rect">
            <a:avLst/>
          </a:prstGeom>
          <a:solidFill>
            <a:srgbClr val="101013"/>
          </a:solidFill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defRPr sz="2475" b="1">
                <a:solidFill>
                  <a:srgbClr val="C1EC7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475" b="1">
                <a:solidFill>
                  <a:srgbClr val="C1EC79"/>
                </a:solidFill>
                <a:latin typeface="Google Sans Flex"/>
                <a:ea typeface="Google Sans Flex"/>
                <a:cs typeface="Google Sans Flex"/>
              </a:rPr>
              <a:t>Projekty</a:t>
            </a:r>
          </a:p>
        </p:txBody>
      </p:sp>
    </p:spTree>
    <p:extLst>
      <p:ext uri="{BB962C8B-B14F-4D97-AF65-F5344CB8AC3E}">
        <ns3:creationId val="52602623"/>
      </p:ext>
    </p:extLst>
  </p:cSld>
</p:sld>
</file>

<file path=ppt/slides/slide12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bg>
      <p:bgPr>
        <a:solidFill>
          <a:srgbClr val="101013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7" name="T13.AI">
            <a:extLst>
              <a:ext uri="{FF2B5EF4-FFF2-40B4-BE49-F238E27FC236}">
                <ns2:creationId id="{847822A6-21F2-40AD-937C-97947D88849E}"/>
              </a:ext>
            </a:extLst>
          </p:cNvPr>
          <p:cNvSpPr>
            <a:spLocks noGrp="1"/>
          </p:cNvSpPr>
          <p:nvPr/>
        </p:nvSpPr>
        <p:spPr>
          <a:xfrm>
            <a:off x="609600" y="342900"/>
            <a:ext cx="1905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T13.AI</a:t>
            </a:r>
          </a:p>
        </p:txBody>
      </p:sp>
      <p:sp>
        <p:nvSpPr>
          <p:cNvPr id="2" name="12">
            <a:extLst>
              <a:ext uri="{FF2B5EF4-FFF2-40B4-BE49-F238E27FC236}">
                <ns2:creationId id="{D5D73DC0-7BE6-459B-BBFA-34189836F665}"/>
              </a:ext>
            </a:extLst>
          </p:cNvPr>
          <p:cNvSpPr>
            <a:spLocks noGrp="1"/>
          </p:cNvSpPr>
          <p:nvPr>
            <p:ph type="sldNum" sz="quarter" idx="100"/>
          </p:nvPr>
        </p:nvSpPr>
        <p:spPr>
          <a:xfrm>
            <a:off x="10972800" y="6191250"/>
            <a:ext cx="6096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800" b="0">
                <a:solidFill>
                  <a:srgbClr val="F5F3F7"/>
                </a:solidFill>
                <a:latin typeface="Google Sans Code"/>
                <a:ea typeface="Google Sans Code"/>
                <a:cs typeface="Google Sans Code"/>
              </a:defRPr>
            </a:pPr>
            <a:fld id="{65A41D44-B4C5-54B9-BBD3-CB0050EB11DC}" type="slidenum">
              <a:rPr sz="1800" b="0">
                <a:solidFill>
                  <a:srgbClr val="F5F3F7"/>
                </a:solidFill>
                <a:latin typeface="Google Sans Code"/>
                <a:ea typeface="Google Sans Code"/>
                <a:cs typeface="Google Sans Code"/>
              </a:rPr>
              <a:t>12</a:t>
            </a:fld>
          </a:p>
        </p:txBody>
      </p:sp>
      <p:sp>
        <p:nvSpPr>
          <p:cNvPr id="4" name="32%">
            <a:extLst>
              <a:ext uri="{FF2B5EF4-FFF2-40B4-BE49-F238E27FC236}">
                <ns2:creationId id="{0982C6A2-7716-493A-B26F-7B1172F23CE7}"/>
              </a:ext>
            </a:extLst>
          </p:cNvPr>
          <p:cNvSpPr>
            <a:spLocks noGrp="1"/>
          </p:cNvSpPr>
          <p:nvPr/>
        </p:nvSpPr>
        <p:spPr>
          <a:xfrm>
            <a:off x="542925" y="2247900"/>
            <a:ext cx="6638925" cy="2352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6275" b="1">
                <a:solidFill>
                  <a:srgbClr val="C1EC7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6275" b="1">
                <a:solidFill>
                  <a:srgbClr val="C1EC79"/>
                </a:solidFill>
                <a:latin typeface="Google Sans Flex"/>
                <a:ea typeface="Google Sans Flex"/>
                <a:cs typeface="Google Sans Flex"/>
              </a:rPr>
              <a:t>32%</a:t>
            </a:r>
          </a:p>
        </p:txBody>
      </p:sp>
      <p:sp>
        <p:nvSpPr>
          <p:cNvPr id="5" name="mniej czasu na powtarzalne czynności">
            <a:extLst>
              <a:ext uri="{FF2B5EF4-FFF2-40B4-BE49-F238E27FC236}">
                <ns2:creationId id="{71F5065A-000C-4AA2-93EA-701FD2E02811}"/>
              </a:ext>
            </a:extLst>
          </p:cNvPr>
          <p:cNvSpPr>
            <a:spLocks noGrp="1"/>
          </p:cNvSpPr>
          <p:nvPr/>
        </p:nvSpPr>
        <p:spPr>
          <a:xfrm>
            <a:off x="7772400" y="2619375"/>
            <a:ext cx="3771900" cy="2000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3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33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mniej czasu</a:t>
            </a:r>
          </a:p>
          <a:p>
            <a:pPr algn="l">
              <a:defRPr sz="33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33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na powtarzalne</a:t>
            </a:r>
          </a:p>
          <a:p>
            <a:pPr algn="l">
              <a:defRPr sz="33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33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czynności</a:t>
            </a:r>
          </a:p>
        </p:txBody>
      </p:sp>
      <p:sp>
        <p:nvSpPr>
          <p:cNvPr id="6" name="[Wniosek i kontekst pomiaru w jednym zdaniu]">
            <a:extLst>
              <a:ext uri="{FF2B5EF4-FFF2-40B4-BE49-F238E27FC236}">
                <ns2:creationId id="{6A29EC32-311B-41E2-8240-F3D4F974F453}"/>
              </a:ext>
            </a:extLst>
          </p:cNvPr>
          <p:cNvSpPr>
            <a:spLocks noGrp="1"/>
          </p:cNvSpPr>
          <p:nvPr/>
        </p:nvSpPr>
        <p:spPr>
          <a:xfrm>
            <a:off x="609600" y="5181600"/>
            <a:ext cx="1038225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175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[Wniosek i kontekst pomiaru w jednym zdaniu]</a:t>
            </a:r>
          </a:p>
        </p:txBody>
      </p:sp>
    </p:spTree>
    <p:extLst>
      <p:ext uri="{BB962C8B-B14F-4D97-AF65-F5344CB8AC3E}">
        <ns3:creationId val="129547032"/>
      </p:ext>
    </p:extLst>
  </p:cSld>
</p:sld>
</file>

<file path=ppt/slides/slide13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bg>
      <p:bgPr>
        <a:solidFill>
          <a:srgbClr val="101013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17" name="T13.AI">
            <a:extLst>
              <a:ext uri="{FF2B5EF4-FFF2-40B4-BE49-F238E27FC236}">
                <ns2:creationId id="{A7F962E5-6B50-460F-8230-DCDA424E819A}"/>
              </a:ext>
            </a:extLst>
          </p:cNvPr>
          <p:cNvSpPr>
            <a:spLocks noGrp="1"/>
          </p:cNvSpPr>
          <p:nvPr/>
        </p:nvSpPr>
        <p:spPr>
          <a:xfrm>
            <a:off x="609600" y="342900"/>
            <a:ext cx="1905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T13.AI</a:t>
            </a:r>
          </a:p>
        </p:txBody>
      </p:sp>
      <p:sp>
        <p:nvSpPr>
          <p:cNvPr id="2" name="13">
            <a:extLst>
              <a:ext uri="{FF2B5EF4-FFF2-40B4-BE49-F238E27FC236}">
                <ns2:creationId id="{234555E9-CD66-4F72-BF73-F50E5D0F74CE}"/>
              </a:ext>
            </a:extLst>
          </p:cNvPr>
          <p:cNvSpPr>
            <a:spLocks noGrp="1"/>
          </p:cNvSpPr>
          <p:nvPr>
            <p:ph type="sldNum" sz="quarter" idx="100"/>
          </p:nvPr>
        </p:nvSpPr>
        <p:spPr>
          <a:xfrm>
            <a:off x="10972800" y="6191250"/>
            <a:ext cx="6096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defRPr>
            </a:pPr>
            <a:fld id="{B198F7A5-B7D9-594C-AF36-3758ABDDC879}" type="slidenum">
              <a: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rPr>
              <a:t>13</a:t>
            </a:fld>
          </a:p>
        </p:txBody>
      </p:sp>
      <p:sp>
        <p:nvSpPr>
          <p:cNvPr id="4" name="Co zmieniło się po programie">
            <a:extLst>
              <a:ext uri="{FF2B5EF4-FFF2-40B4-BE49-F238E27FC236}">
                <ns2:creationId id="{D928183C-764E-4D60-AA39-1D75FDD6435C}"/>
              </a:ext>
            </a:extLst>
          </p:cNvPr>
          <p:cNvSpPr>
            <a:spLocks noGrp="1"/>
          </p:cNvSpPr>
          <p:nvPr/>
        </p:nvSpPr>
        <p:spPr>
          <a:xfrm>
            <a:off x="609600" y="1200150"/>
            <a:ext cx="10972800" cy="1238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Co zmieniło się po programie</a:t>
            </a:r>
          </a:p>
        </p:txBody>
      </p:sp>
      <p:sp>
        <p:nvSpPr>
          <p:cNvPr id="5" name="">
            <a:extLst>
              <a:ext uri="{FF2B5EF4-FFF2-40B4-BE49-F238E27FC236}">
                <ns2:creationId id="{3D751E64-0038-49EF-9E07-887B3DA17346}"/>
              </a:ext>
            </a:extLst>
          </p:cNvPr>
          <p:cNvSpPr>
            <a:spLocks noGrp="1"/>
          </p:cNvSpPr>
          <p:nvPr/>
        </p:nvSpPr>
        <p:spPr>
          <a:xfrm>
            <a:off x="609600" y="3028950"/>
            <a:ext cx="3352800" cy="9525"/>
          </a:xfrm>
          <a:prstGeom prst="rect">
            <a:avLst/>
          </a:prstGeom>
          <a:solidFill>
            <a:srgbClr val="35323E"/>
          </a:solidFill>
          <a:ln w="0">
            <a:noFill/>
          </a:ln>
        </p:spPr>
      </p:sp>
      <p:sp>
        <p:nvSpPr>
          <p:cNvPr id="6" name="68%">
            <a:extLst>
              <a:ext uri="{FF2B5EF4-FFF2-40B4-BE49-F238E27FC236}">
                <ns2:creationId id="{EA017BC0-AF11-493A-8A27-BAA7051F7DC9}"/>
              </a:ext>
            </a:extLst>
          </p:cNvPr>
          <p:cNvSpPr>
            <a:spLocks noGrp="1"/>
          </p:cNvSpPr>
          <p:nvPr/>
        </p:nvSpPr>
        <p:spPr>
          <a:xfrm>
            <a:off x="609600" y="3381375"/>
            <a:ext cx="3571875" cy="1238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6300" b="1">
                <a:solidFill>
                  <a:srgbClr val="C9A5FF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6300" b="1">
                <a:solidFill>
                  <a:srgbClr val="C9A5FF"/>
                </a:solidFill>
                <a:latin typeface="Google Sans Flex"/>
                <a:ea typeface="Google Sans Flex"/>
                <a:cs typeface="Google Sans Flex"/>
              </a:rPr>
              <a:t>68%</a:t>
            </a:r>
          </a:p>
        </p:txBody>
      </p:sp>
      <p:sp>
        <p:nvSpPr>
          <p:cNvPr id="7" name="Ukończenie">
            <a:extLst>
              <a:ext uri="{FF2B5EF4-FFF2-40B4-BE49-F238E27FC236}">
                <ns2:creationId id="{133747A5-9376-4A48-806A-240B469E2C7B}"/>
              </a:ext>
            </a:extLst>
          </p:cNvPr>
          <p:cNvSpPr>
            <a:spLocks noGrp="1"/>
          </p:cNvSpPr>
          <p:nvPr/>
        </p:nvSpPr>
        <p:spPr>
          <a:xfrm>
            <a:off x="609600" y="4819650"/>
            <a:ext cx="3352800" cy="476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2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Ukończenie</a:t>
            </a:r>
          </a:p>
        </p:txBody>
      </p:sp>
      <p:sp>
        <p:nvSpPr>
          <p:cNvPr id="8" name="[Definicja i okres pomiaru]">
            <a:extLst>
              <a:ext uri="{FF2B5EF4-FFF2-40B4-BE49-F238E27FC236}">
                <ns2:creationId id="{8443657D-2E00-4A20-8823-D44E7C40F8CB}"/>
              </a:ext>
            </a:extLst>
          </p:cNvPr>
          <p:cNvSpPr>
            <a:spLocks noGrp="1"/>
          </p:cNvSpPr>
          <p:nvPr/>
        </p:nvSpPr>
        <p:spPr>
          <a:xfrm>
            <a:off x="609600" y="5362575"/>
            <a:ext cx="3333750" cy="552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5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5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[Definicja i okres pomiaru]</a:t>
            </a:r>
          </a:p>
        </p:txBody>
      </p:sp>
      <p:sp>
        <p:nvSpPr>
          <p:cNvPr id="9" name="">
            <a:extLst>
              <a:ext uri="{FF2B5EF4-FFF2-40B4-BE49-F238E27FC236}">
                <ns2:creationId id="{A3C926E2-AC0D-4265-AF12-24FC835680F9}"/>
              </a:ext>
            </a:extLst>
          </p:cNvPr>
          <p:cNvSpPr>
            <a:spLocks noGrp="1"/>
          </p:cNvSpPr>
          <p:nvPr/>
        </p:nvSpPr>
        <p:spPr>
          <a:xfrm>
            <a:off x="4391025" y="3028950"/>
            <a:ext cx="3352800" cy="9525"/>
          </a:xfrm>
          <a:prstGeom prst="rect">
            <a:avLst/>
          </a:prstGeom>
          <a:solidFill>
            <a:srgbClr val="35323E"/>
          </a:solidFill>
          <a:ln w="0">
            <a:noFill/>
          </a:ln>
        </p:spPr>
      </p:sp>
      <p:sp>
        <p:nvSpPr>
          <p:cNvPr id="10" name="+12 pp">
            <a:extLst>
              <a:ext uri="{FF2B5EF4-FFF2-40B4-BE49-F238E27FC236}">
                <ns2:creationId id="{3BF969D6-701C-4174-8F34-FC7575C631F0}"/>
              </a:ext>
            </a:extLst>
          </p:cNvPr>
          <p:cNvSpPr>
            <a:spLocks noGrp="1"/>
          </p:cNvSpPr>
          <p:nvPr/>
        </p:nvSpPr>
        <p:spPr>
          <a:xfrm>
            <a:off x="4391025" y="3381375"/>
            <a:ext cx="3571875" cy="1238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6300" b="1">
                <a:solidFill>
                  <a:srgbClr val="C1EC7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6300" b="1">
                <a:solidFill>
                  <a:srgbClr val="C1EC79"/>
                </a:solidFill>
                <a:latin typeface="Google Sans Flex"/>
                <a:ea typeface="Google Sans Flex"/>
                <a:cs typeface="Google Sans Flex"/>
              </a:rPr>
              <a:t>+12 pp</a:t>
            </a:r>
          </a:p>
        </p:txBody>
      </p:sp>
      <p:sp>
        <p:nvSpPr>
          <p:cNvPr id="11" name="Przyrost wyniku">
            <a:extLst>
              <a:ext uri="{FF2B5EF4-FFF2-40B4-BE49-F238E27FC236}">
                <ns2:creationId id="{6B318635-3620-4617-9DD7-F767ADA3AC22}"/>
              </a:ext>
            </a:extLst>
          </p:cNvPr>
          <p:cNvSpPr>
            <a:spLocks noGrp="1"/>
          </p:cNvSpPr>
          <p:nvPr/>
        </p:nvSpPr>
        <p:spPr>
          <a:xfrm>
            <a:off x="4391025" y="4819650"/>
            <a:ext cx="3352800" cy="476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2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Przyrost wyniku</a:t>
            </a:r>
          </a:p>
        </p:txBody>
      </p:sp>
      <p:sp>
        <p:nvSpPr>
          <p:cNvPr id="12" name="[Porównanie przed i po]">
            <a:extLst>
              <a:ext uri="{FF2B5EF4-FFF2-40B4-BE49-F238E27FC236}">
                <ns2:creationId id="{E854592B-6CB6-4145-9D34-913299C48EC2}"/>
              </a:ext>
            </a:extLst>
          </p:cNvPr>
          <p:cNvSpPr>
            <a:spLocks noGrp="1"/>
          </p:cNvSpPr>
          <p:nvPr/>
        </p:nvSpPr>
        <p:spPr>
          <a:xfrm>
            <a:off x="4391025" y="5362575"/>
            <a:ext cx="3333750" cy="552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5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5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[Porównanie przed i po]</a:t>
            </a:r>
          </a:p>
        </p:txBody>
      </p:sp>
      <p:sp>
        <p:nvSpPr>
          <p:cNvPr id="13" name="">
            <a:extLst>
              <a:ext uri="{FF2B5EF4-FFF2-40B4-BE49-F238E27FC236}">
                <ns2:creationId id="{DBB26DEF-7B80-4C3F-A302-DFEB73053F2D}"/>
              </a:ext>
            </a:extLst>
          </p:cNvPr>
          <p:cNvSpPr>
            <a:spLocks noGrp="1"/>
          </p:cNvSpPr>
          <p:nvPr/>
        </p:nvSpPr>
        <p:spPr>
          <a:xfrm>
            <a:off x="8172450" y="3028950"/>
            <a:ext cx="3352800" cy="9525"/>
          </a:xfrm>
          <a:prstGeom prst="rect">
            <a:avLst/>
          </a:prstGeom>
          <a:solidFill>
            <a:srgbClr val="35323E"/>
          </a:solidFill>
          <a:ln w="0">
            <a:noFill/>
          </a:ln>
        </p:spPr>
      </p:sp>
      <p:sp>
        <p:nvSpPr>
          <p:cNvPr id="14" name="4,6/5">
            <a:extLst>
              <a:ext uri="{FF2B5EF4-FFF2-40B4-BE49-F238E27FC236}">
                <ns2:creationId id="{C89EB1E4-6148-489D-98EA-9DB99777159F}"/>
              </a:ext>
            </a:extLst>
          </p:cNvPr>
          <p:cNvSpPr>
            <a:spLocks noGrp="1"/>
          </p:cNvSpPr>
          <p:nvPr/>
        </p:nvSpPr>
        <p:spPr>
          <a:xfrm>
            <a:off x="8172450" y="3381375"/>
            <a:ext cx="3571875" cy="1238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6300" b="1">
                <a:solidFill>
                  <a:srgbClr val="F0B594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6300" b="1">
                <a:solidFill>
                  <a:srgbClr val="F0B594"/>
                </a:solidFill>
                <a:latin typeface="Google Sans Flex"/>
                <a:ea typeface="Google Sans Flex"/>
                <a:cs typeface="Google Sans Flex"/>
              </a:rPr>
              <a:t>4,6/5</a:t>
            </a:r>
          </a:p>
        </p:txBody>
      </p:sp>
      <p:sp>
        <p:nvSpPr>
          <p:cNvPr id="15" name="Ocena uczestników">
            <a:extLst>
              <a:ext uri="{FF2B5EF4-FFF2-40B4-BE49-F238E27FC236}">
                <ns2:creationId id="{DD7C3821-994E-4A93-8E56-1DFF7723B4CF}"/>
              </a:ext>
            </a:extLst>
          </p:cNvPr>
          <p:cNvSpPr>
            <a:spLocks noGrp="1"/>
          </p:cNvSpPr>
          <p:nvPr/>
        </p:nvSpPr>
        <p:spPr>
          <a:xfrm>
            <a:off x="8172450" y="4819650"/>
            <a:ext cx="3352800" cy="476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2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Ocena uczestników</a:t>
            </a:r>
          </a:p>
        </p:txBody>
      </p:sp>
      <p:sp>
        <p:nvSpPr>
          <p:cNvPr id="16" name="[Wielkość próby i źródło]">
            <a:extLst>
              <a:ext uri="{FF2B5EF4-FFF2-40B4-BE49-F238E27FC236}">
                <ns2:creationId id="{A1DE8C57-50B1-4A6D-989A-7B516DB4221F}"/>
              </a:ext>
            </a:extLst>
          </p:cNvPr>
          <p:cNvSpPr>
            <a:spLocks noGrp="1"/>
          </p:cNvSpPr>
          <p:nvPr/>
        </p:nvSpPr>
        <p:spPr>
          <a:xfrm>
            <a:off x="8172450" y="5362575"/>
            <a:ext cx="3333750" cy="552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5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5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[Wielkość próby i źródło]</a:t>
            </a:r>
          </a:p>
        </p:txBody>
      </p:sp>
    </p:spTree>
    <p:extLst>
      <p:ext uri="{BB962C8B-B14F-4D97-AF65-F5344CB8AC3E}">
        <ns3:creationId val="487978290"/>
      </p:ext>
    </p:extLst>
  </p:cSld>
</p:sld>
</file>

<file path=ppt/slides/slide14.xml><?xml version="1.0" encoding="utf-8"?>
<p:sld xmlns:a="http://schemas.openxmlformats.org/drawingml/2006/main" xmlns:c="http://schemas.openxmlformats.org/drawingml/2006/chart" xmlns:ns2="http://schemas.microsoft.com/office/drawing/2014/main" xmlns:ns5="http://schemas.microsoft.com/office/powerpoint/2010/main" xmlns:p="http://schemas.openxmlformats.org/presentationml/2006/main" xmlns:r="http://schemas.openxmlformats.org/officeDocument/2006/relationships">
  <p:cSld>
    <p:bg>
      <p:bgPr>
        <a:solidFill>
          <a:srgbClr val="101013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8" name="T13.AI">
            <a:extLst>
              <a:ext uri="{FF2B5EF4-FFF2-40B4-BE49-F238E27FC236}">
                <ns2:creationId id="{049EFFED-E25D-41DE-AE9F-5C736A45B033}"/>
              </a:ext>
            </a:extLst>
          </p:cNvPr>
          <p:cNvSpPr>
            <a:spLocks noGrp="1"/>
          </p:cNvSpPr>
          <p:nvPr/>
        </p:nvSpPr>
        <p:spPr>
          <a:xfrm>
            <a:off x="609600" y="342900"/>
            <a:ext cx="1905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T13.AI</a:t>
            </a:r>
          </a:p>
        </p:txBody>
      </p:sp>
      <p:sp>
        <p:nvSpPr>
          <p:cNvPr id="2" name="14">
            <a:extLst>
              <a:ext uri="{FF2B5EF4-FFF2-40B4-BE49-F238E27FC236}">
                <ns2:creationId id="{052D3836-4E78-48AC-9DF6-446FAFEDC7CC}"/>
              </a:ext>
            </a:extLst>
          </p:cNvPr>
          <p:cNvSpPr>
            <a:spLocks noGrp="1"/>
          </p:cNvSpPr>
          <p:nvPr>
            <p:ph type="sldNum" sz="quarter" idx="100"/>
          </p:nvPr>
        </p:nvSpPr>
        <p:spPr>
          <a:xfrm>
            <a:off x="10972800" y="6191250"/>
            <a:ext cx="6096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defRPr>
            </a:pPr>
            <a:fld id="{BE58E923-3AB1-5463-8861-902A3F3CC6B2}" type="slidenum">
              <a: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rPr>
              <a:t>14</a:t>
            </a:fld>
          </a:p>
        </p:txBody>
      </p:sp>
      <p:sp>
        <p:nvSpPr>
          <p:cNvPr id="4" name="Porównanie obszarów">
            <a:extLst>
              <a:ext uri="{FF2B5EF4-FFF2-40B4-BE49-F238E27FC236}">
                <ns2:creationId id="{ADBA4D5C-47B2-4FCF-80E6-92D55052F054}"/>
              </a:ext>
            </a:extLst>
          </p:cNvPr>
          <p:cNvSpPr>
            <a:spLocks noGrp="1"/>
          </p:cNvSpPr>
          <p:nvPr/>
        </p:nvSpPr>
        <p:spPr>
          <a:xfrm>
            <a:off x="609600" y="1200150"/>
            <a:ext cx="10972800" cy="1238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Porównanie obszarów</a:t>
            </a:r>
          </a:p>
        </p:txBody>
      </p:sp>
      <p:graphicFrame>
        <p:nvGraphicFramePr>
          <p:cNvPr id="12" name="Chart"/>
          <p:cNvGraphicFramePr/>
          <p:nvPr/>
        </p:nvGraphicFramePr>
        <p:xfrm>
          <a:off x="609600" y="2705100"/>
          <a:ext cx="8001000" cy="3200400"/>
        </p:xfrm>
        <a:graphic>
          <a:graphicData uri="http://schemas.openxmlformats.org/drawingml/2006/chart">
            <c:chart r:id="Rcca3883456444f69"/>
          </a:graphicData>
        </a:graphic>
      </p:graphicFrame>
      <p:sp>
        <p:nvSpPr>
          <p:cNvPr id="6" name="[Główny wniosek]">
            <a:extLst>
              <a:ext uri="{FF2B5EF4-FFF2-40B4-BE49-F238E27FC236}">
                <ns2:creationId id="{7BEA4361-D08E-4D2F-B172-4895417AB21E}"/>
              </a:ext>
            </a:extLst>
          </p:cNvPr>
          <p:cNvSpPr>
            <a:spLocks noGrp="1"/>
          </p:cNvSpPr>
          <p:nvPr/>
        </p:nvSpPr>
        <p:spPr>
          <a:xfrm>
            <a:off x="9163050" y="2867025"/>
            <a:ext cx="2390775" cy="1285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7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7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[Główny</a:t>
            </a:r>
          </a:p>
          <a:p>
            <a:pPr algn="l">
              <a:defRPr sz="27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7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wniosek]</a:t>
            </a:r>
          </a:p>
        </p:txBody>
      </p:sp>
      <p:sp>
        <p:nvSpPr>
          <p:cNvPr id="7" name="[Co wynika z porównania i dla kogo?]">
            <a:extLst>
              <a:ext uri="{FF2B5EF4-FFF2-40B4-BE49-F238E27FC236}">
                <ns2:creationId id="{C67C5C2C-9F7C-4E85-98B8-BD724E8713C7}"/>
              </a:ext>
            </a:extLst>
          </p:cNvPr>
          <p:cNvSpPr>
            <a:spLocks noGrp="1"/>
          </p:cNvSpPr>
          <p:nvPr/>
        </p:nvSpPr>
        <p:spPr>
          <a:xfrm>
            <a:off x="9163050" y="4495800"/>
            <a:ext cx="2352675" cy="1114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[Co wynika</a:t>
            </a:r>
          </a:p>
          <a:p>
            <a:pPr algn="l">
              <a:def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z porównania</a:t>
            </a:r>
          </a:p>
          <a:p>
            <a:pPr algn="l">
              <a:def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i dla kogo?]</a:t>
            </a:r>
          </a:p>
        </p:txBody>
      </p:sp>
    </p:spTree>
    <p:extLst>
      <p:ext uri="{BB962C8B-B14F-4D97-AF65-F5344CB8AC3E}">
        <ns5:creationId val="1796717794"/>
      </p:ext>
    </p:extLst>
  </p:cSld>
</p:sld>
</file>

<file path=ppt/slides/slide15.xml><?xml version="1.0" encoding="utf-8"?>
<p:sld xmlns:a="http://schemas.openxmlformats.org/drawingml/2006/main" xmlns:c="http://schemas.openxmlformats.org/drawingml/2006/chart" xmlns:ns2="http://schemas.microsoft.com/office/drawing/2014/main" xmlns:ns5="http://schemas.microsoft.com/office/powerpoint/2010/main" xmlns:p="http://schemas.openxmlformats.org/presentationml/2006/main" xmlns:r="http://schemas.openxmlformats.org/officeDocument/2006/relationships">
  <p:cSld>
    <p:bg>
      <p:bgPr>
        <a:solidFill>
          <a:srgbClr val="101013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6" name="T13.AI">
            <a:extLst>
              <a:ext uri="{FF2B5EF4-FFF2-40B4-BE49-F238E27FC236}">
                <ns2:creationId id="{6F032D68-1C96-4C27-9528-2084DC4A16A1}"/>
              </a:ext>
            </a:extLst>
          </p:cNvPr>
          <p:cNvSpPr>
            <a:spLocks noGrp="1"/>
          </p:cNvSpPr>
          <p:nvPr/>
        </p:nvSpPr>
        <p:spPr>
          <a:xfrm>
            <a:off x="609600" y="342900"/>
            <a:ext cx="1905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T13.AI</a:t>
            </a:r>
          </a:p>
        </p:txBody>
      </p:sp>
      <p:sp>
        <p:nvSpPr>
          <p:cNvPr id="2" name="15">
            <a:extLst>
              <a:ext uri="{FF2B5EF4-FFF2-40B4-BE49-F238E27FC236}">
                <ns2:creationId id="{6DD8636A-9E6B-4B7B-8E75-2318BCC68A57}"/>
              </a:ext>
            </a:extLst>
          </p:cNvPr>
          <p:cNvSpPr>
            <a:spLocks noGrp="1"/>
          </p:cNvSpPr>
          <p:nvPr>
            <p:ph type="sldNum" sz="quarter" idx="100"/>
          </p:nvPr>
        </p:nvSpPr>
        <p:spPr>
          <a:xfrm>
            <a:off x="10972800" y="6191250"/>
            <a:ext cx="6096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defRPr>
            </a:pPr>
            <a:fld id="{D7599B88-F5EC-58AE-8133-D124B7738D23}" type="slidenum">
              <a: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rPr>
              <a:t>15</a:t>
            </a:fld>
          </a:p>
        </p:txBody>
      </p:sp>
      <p:sp>
        <p:nvSpPr>
          <p:cNvPr id="4" name="Zmiana w czasie">
            <a:extLst>
              <a:ext uri="{FF2B5EF4-FFF2-40B4-BE49-F238E27FC236}">
                <ns2:creationId id="{9346682B-D4F0-4E40-9A32-A68FDEF16FE0}"/>
              </a:ext>
            </a:extLst>
          </p:cNvPr>
          <p:cNvSpPr>
            <a:spLocks noGrp="1"/>
          </p:cNvSpPr>
          <p:nvPr/>
        </p:nvSpPr>
        <p:spPr>
          <a:xfrm>
            <a:off x="609600" y="1200150"/>
            <a:ext cx="10972800" cy="1238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Zmiana w czasie</a:t>
            </a:r>
          </a:p>
        </p:txBody>
      </p:sp>
      <p:graphicFrame>
        <p:nvGraphicFramePr>
          <p:cNvPr id="10" name="Chart"/>
          <p:cNvGraphicFramePr/>
          <p:nvPr/>
        </p:nvGraphicFramePr>
        <p:xfrm>
          <a:off x="609600" y="2638425"/>
          <a:ext cx="10972800" cy="3238500"/>
        </p:xfrm>
        <a:graphic>
          <a:graphicData uri="http://schemas.openxmlformats.org/drawingml/2006/chart">
            <c:chart r:id="R619c23eba64f47c6"/>
          </a:graphicData>
        </a:graphic>
      </p:graphicFrame>
    </p:spTree>
    <p:extLst>
      <p:ext uri="{BB962C8B-B14F-4D97-AF65-F5344CB8AC3E}">
        <ns5:creationId val="802218675"/>
      </p:ext>
    </p:extLst>
  </p:cSld>
</p:sld>
</file>

<file path=ppt/slides/slide16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bg>
      <p:bgPr>
        <a:solidFill>
          <a:srgbClr val="101013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6" name="T13.AI">
            <a:extLst>
              <a:ext uri="{FF2B5EF4-FFF2-40B4-BE49-F238E27FC236}">
                <ns2:creationId id="{016DF5F6-7E0A-470A-8B9A-BE0FC49766A7}"/>
              </a:ext>
            </a:extLst>
          </p:cNvPr>
          <p:cNvSpPr>
            <a:spLocks noGrp="1"/>
          </p:cNvSpPr>
          <p:nvPr/>
        </p:nvSpPr>
        <p:spPr>
          <a:xfrm>
            <a:off x="609600" y="342900"/>
            <a:ext cx="1905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T13.AI</a:t>
            </a:r>
          </a:p>
        </p:txBody>
      </p:sp>
      <p:sp>
        <p:nvSpPr>
          <p:cNvPr id="2" name="16">
            <a:extLst>
              <a:ext uri="{FF2B5EF4-FFF2-40B4-BE49-F238E27FC236}">
                <ns2:creationId id="{D05FED6C-272C-4412-920A-5825A999B6BB}"/>
              </a:ext>
            </a:extLst>
          </p:cNvPr>
          <p:cNvSpPr>
            <a:spLocks noGrp="1"/>
          </p:cNvSpPr>
          <p:nvPr>
            <p:ph type="sldNum" sz="quarter" idx="100"/>
          </p:nvPr>
        </p:nvSpPr>
        <p:spPr>
          <a:xfrm>
            <a:off x="10972800" y="6191250"/>
            <a:ext cx="6096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defRPr>
            </a:pPr>
            <a:fld id="{F165824F-8540-5D6A-8D82-6E8CA009D835}" type="slidenum">
              <a: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rPr>
              <a:t>16</a:t>
            </a:fld>
          </a:p>
        </p:txBody>
      </p:sp>
      <p:sp>
        <p:nvSpPr>
          <p:cNvPr id="4" name="Dwa warianty działania">
            <a:extLst>
              <a:ext uri="{FF2B5EF4-FFF2-40B4-BE49-F238E27FC236}">
                <ns2:creationId id="{AE657289-A06A-44C4-8B53-291D7F989B86}"/>
              </a:ext>
            </a:extLst>
          </p:cNvPr>
          <p:cNvSpPr>
            <a:spLocks noGrp="1"/>
          </p:cNvSpPr>
          <p:nvPr/>
        </p:nvSpPr>
        <p:spPr>
          <a:xfrm>
            <a:off x="609600" y="1200150"/>
            <a:ext cx="10972800" cy="1238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Dwa warianty działania</a:t>
            </a:r>
          </a:p>
        </p:txBody>
      </p:sp>
      <p:graphicFrame>
        <p:nvGraphicFramePr>
          <p:cNvPr id="10" name=""/>
          <p:cNvGraphicFramePr/>
          <p:nvPr/>
        </p:nvGraphicFramePr>
        <p:xfrm>
          <a:off x="609600" y="2676525"/>
          <a:ext cx="10972800" cy="3143250"/>
        </p:xfrm>
        <a:graphic>
          <a:graphicData uri="http://schemas.openxmlformats.org/drawingml/2006/table">
            <a:tbl>
              <a:tblPr/>
              <a:tblGrid>
                <a:gridCol w="3238500"/>
                <a:gridCol w="3867150"/>
                <a:gridCol w="3867150"/>
              </a:tblGrid>
              <a:tr h="628650">
                <a:tc>
                  <a:txBody>
                    <a:bodyPr lIns="190500" tIns="114300" rIns="152400" bIns="114300"/>
                    <a:lstStyle/>
                    <a:p>
                      <a:r>
                        <a:rPr sz="1950" b="1">
                          <a:solidFill>
                            <a:srgbClr val="17111F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Kryterium</a:t>
                      </a:r>
                    </a:p>
                  </a:txBody>
                  <a:tcPr marL="91440" marR="91440" marT="45720" marB="45720" anchor="ctr">
                    <a:solidFill>
                      <a:srgbClr val="C9A5FF"/>
                    </a:solidFill>
                  </a:tcPr>
                </a:tc>
                <a:tc>
                  <a:txBody>
                    <a:bodyPr lIns="190500" tIns="114300" rIns="152400" bIns="114300"/>
                    <a:lstStyle/>
                    <a:p>
                      <a:r>
                        <a:rPr sz="1950" b="1">
                          <a:solidFill>
                            <a:srgbClr val="17111F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Wariant A</a:t>
                      </a:r>
                    </a:p>
                  </a:txBody>
                  <a:tcPr marL="91440" marR="91440" marT="45720" marB="45720" anchor="ctr">
                    <a:solidFill>
                      <a:srgbClr val="C9A5FF"/>
                    </a:solidFill>
                  </a:tcPr>
                </a:tc>
                <a:tc>
                  <a:txBody>
                    <a:bodyPr lIns="190500" tIns="114300" rIns="152400" bIns="114300"/>
                    <a:lstStyle/>
                    <a:p>
                      <a:r>
                        <a:rPr sz="1950" b="1">
                          <a:solidFill>
                            <a:srgbClr val="17111F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Wariant B</a:t>
                      </a:r>
                    </a:p>
                  </a:txBody>
                  <a:tcPr marL="91440" marR="91440" marT="45720" marB="45720" anchor="ctr">
                    <a:solidFill>
                      <a:srgbClr val="C9A5FF"/>
                    </a:solidFill>
                  </a:tcPr>
                </a:tc>
              </a:tr>
              <a:tr h="628650">
                <a:tc>
                  <a:txBody>
                    <a:bodyPr lIns="190500" tIns="114300" rIns="152400" bIns="114300"/>
                    <a:lstStyle/>
                    <a:p>
                      <a:r>
                        <a:rPr sz="1950" b="0">
                          <a:solidFill>
                            <a:srgbClr val="F5F3F7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Dla kogo</a:t>
                      </a:r>
                    </a:p>
                  </a:txBody>
                  <a:tcPr marL="91440" marR="91440" marT="45720" marB="45720" anchor="ctr">
                    <a:solidFill>
                      <a:srgbClr val="101013"/>
                    </a:solidFill>
                  </a:tcPr>
                </a:tc>
                <a:tc>
                  <a:txBody>
                    <a:bodyPr lIns="190500" tIns="114300" rIns="152400" bIns="114300"/>
                    <a:lstStyle/>
                    <a:p>
                      <a:r>
                        <a:rPr sz="1950" b="0">
                          <a:solidFill>
                            <a:srgbClr val="F5F3F7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[Odbiorca]</a:t>
                      </a:r>
                    </a:p>
                  </a:txBody>
                  <a:tcPr marL="91440" marR="91440" marT="45720" marB="45720" anchor="ctr">
                    <a:solidFill>
                      <a:srgbClr val="101013"/>
                    </a:solidFill>
                  </a:tcPr>
                </a:tc>
                <a:tc>
                  <a:txBody>
                    <a:bodyPr lIns="190500" tIns="114300" rIns="152400" bIns="114300"/>
                    <a:lstStyle/>
                    <a:p>
                      <a:r>
                        <a:rPr sz="1950" b="0">
                          <a:solidFill>
                            <a:srgbClr val="F5F3F7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[Odbiorca]</a:t>
                      </a:r>
                    </a:p>
                  </a:txBody>
                  <a:tcPr marL="91440" marR="91440" marT="45720" marB="45720" anchor="ctr">
                    <a:solidFill>
                      <a:srgbClr val="101013"/>
                    </a:solidFill>
                  </a:tcPr>
                </a:tc>
              </a:tr>
              <a:tr h="628650">
                <a:tc>
                  <a:txBody>
                    <a:bodyPr lIns="190500" tIns="114300" rIns="152400" bIns="114300"/>
                    <a:lstStyle/>
                    <a:p>
                      <a:r>
                        <a:rPr sz="1950" b="0">
                          <a:solidFill>
                            <a:srgbClr val="F5F3F7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Zakres</a:t>
                      </a:r>
                    </a:p>
                  </a:txBody>
                  <a:tcPr marL="91440" marR="91440" marT="45720" marB="45720" anchor="ctr">
                    <a:solidFill>
                      <a:srgbClr val="101013"/>
                    </a:solidFill>
                  </a:tcPr>
                </a:tc>
                <a:tc>
                  <a:txBody>
                    <a:bodyPr lIns="190500" tIns="114300" rIns="152400" bIns="114300"/>
                    <a:lstStyle/>
                    <a:p>
                      <a:r>
                        <a:rPr sz="1950" b="0">
                          <a:solidFill>
                            <a:srgbClr val="F5F3F7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[Co obejmuje]</a:t>
                      </a:r>
                    </a:p>
                  </a:txBody>
                  <a:tcPr marL="91440" marR="91440" marT="45720" marB="45720" anchor="ctr">
                    <a:solidFill>
                      <a:srgbClr val="101013"/>
                    </a:solidFill>
                  </a:tcPr>
                </a:tc>
                <a:tc>
                  <a:txBody>
                    <a:bodyPr lIns="190500" tIns="114300" rIns="152400" bIns="114300"/>
                    <a:lstStyle/>
                    <a:p>
                      <a:r>
                        <a:rPr sz="1950" b="0">
                          <a:solidFill>
                            <a:srgbClr val="F5F3F7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[Co obejmuje]</a:t>
                      </a:r>
                    </a:p>
                  </a:txBody>
                  <a:tcPr marL="91440" marR="91440" marT="45720" marB="45720" anchor="ctr">
                    <a:solidFill>
                      <a:srgbClr val="101013"/>
                    </a:solidFill>
                  </a:tcPr>
                </a:tc>
              </a:tr>
              <a:tr h="628650">
                <a:tc>
                  <a:txBody>
                    <a:bodyPr lIns="190500" tIns="114300" rIns="152400" bIns="114300"/>
                    <a:lstStyle/>
                    <a:p>
                      <a:r>
                        <a:rPr sz="1950" b="0">
                          <a:solidFill>
                            <a:srgbClr val="F5F3F7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Czas</a:t>
                      </a:r>
                    </a:p>
                  </a:txBody>
                  <a:tcPr marL="91440" marR="91440" marT="45720" marB="45720" anchor="ctr">
                    <a:solidFill>
                      <a:srgbClr val="101013"/>
                    </a:solidFill>
                  </a:tcPr>
                </a:tc>
                <a:tc>
                  <a:txBody>
                    <a:bodyPr lIns="190500" tIns="114300" rIns="152400" bIns="114300"/>
                    <a:lstStyle/>
                    <a:p>
                      <a:r>
                        <a:rPr sz="1950" b="0">
                          <a:solidFill>
                            <a:srgbClr val="F5F3F7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[Czas realizacji]</a:t>
                      </a:r>
                    </a:p>
                  </a:txBody>
                  <a:tcPr marL="91440" marR="91440" marT="45720" marB="45720" anchor="ctr">
                    <a:solidFill>
                      <a:srgbClr val="101013"/>
                    </a:solidFill>
                  </a:tcPr>
                </a:tc>
                <a:tc>
                  <a:txBody>
                    <a:bodyPr lIns="190500" tIns="114300" rIns="152400" bIns="114300"/>
                    <a:lstStyle/>
                    <a:p>
                      <a:r>
                        <a:rPr sz="1950" b="0">
                          <a:solidFill>
                            <a:srgbClr val="F5F3F7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[Czas realizacji]</a:t>
                      </a:r>
                    </a:p>
                  </a:txBody>
                  <a:tcPr marL="91440" marR="91440" marT="45720" marB="45720" anchor="ctr">
                    <a:solidFill>
                      <a:srgbClr val="101013"/>
                    </a:solidFill>
                  </a:tcPr>
                </a:tc>
              </a:tr>
              <a:tr h="628650">
                <a:tc>
                  <a:txBody>
                    <a:bodyPr lIns="190500" tIns="114300" rIns="152400" bIns="114300"/>
                    <a:lstStyle/>
                    <a:p>
                      <a:r>
                        <a:rPr sz="1950" b="0">
                          <a:solidFill>
                            <a:srgbClr val="F5F3F7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Rezultat</a:t>
                      </a:r>
                    </a:p>
                  </a:txBody>
                  <a:tcPr marL="91440" marR="91440" marT="45720" marB="45720" anchor="ctr">
                    <a:solidFill>
                      <a:srgbClr val="101013"/>
                    </a:solidFill>
                  </a:tcPr>
                </a:tc>
                <a:tc>
                  <a:txBody>
                    <a:bodyPr lIns="190500" tIns="114300" rIns="152400" bIns="114300"/>
                    <a:lstStyle/>
                    <a:p>
                      <a:r>
                        <a:rPr sz="1950" b="0">
                          <a:solidFill>
                            <a:srgbClr val="F5F3F7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[Efekt pracy]</a:t>
                      </a:r>
                    </a:p>
                  </a:txBody>
                  <a:tcPr marL="91440" marR="91440" marT="45720" marB="45720" anchor="ctr">
                    <a:solidFill>
                      <a:srgbClr val="101013"/>
                    </a:solidFill>
                  </a:tcPr>
                </a:tc>
                <a:tc>
                  <a:txBody>
                    <a:bodyPr lIns="190500" tIns="114300" rIns="152400" bIns="114300"/>
                    <a:lstStyle/>
                    <a:p>
                      <a:r>
                        <a:rPr sz="1950" b="0">
                          <a:solidFill>
                            <a:srgbClr val="F5F3F7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[Efekt pracy]</a:t>
                      </a:r>
                    </a:p>
                  </a:txBody>
                  <a:tcPr marL="91440" marR="91440" marT="45720" marB="45720" anchor="ctr">
                    <a:solidFill>
                      <a:srgbClr val="10101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ns3:creationId val="1359193168"/>
      </p:ext>
    </p:extLst>
  </p:cSld>
</p:sld>
</file>

<file path=ppt/slides/slide17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bg>
      <p:bgPr>
        <a:solidFill>
          <a:srgbClr val="101013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6" name="T13.AI">
            <a:extLst>
              <a:ext uri="{FF2B5EF4-FFF2-40B4-BE49-F238E27FC236}">
                <ns2:creationId id="{F499337C-8DD7-4263-8895-D706BBE5E4D2}"/>
              </a:ext>
            </a:extLst>
          </p:cNvPr>
          <p:cNvSpPr>
            <a:spLocks noGrp="1"/>
          </p:cNvSpPr>
          <p:nvPr/>
        </p:nvSpPr>
        <p:spPr>
          <a:xfrm>
            <a:off x="609600" y="342900"/>
            <a:ext cx="1905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T13.AI</a:t>
            </a:r>
          </a:p>
        </p:txBody>
      </p:sp>
      <p:sp>
        <p:nvSpPr>
          <p:cNvPr id="2" name="17">
            <a:extLst>
              <a:ext uri="{FF2B5EF4-FFF2-40B4-BE49-F238E27FC236}">
                <ns2:creationId id="{9DE7162A-9F10-467D-AF5E-AD9E00288A9E}"/>
              </a:ext>
            </a:extLst>
          </p:cNvPr>
          <p:cNvSpPr>
            <a:spLocks noGrp="1"/>
          </p:cNvSpPr>
          <p:nvPr>
            <p:ph type="sldNum" sz="quarter" idx="100"/>
          </p:nvPr>
        </p:nvSpPr>
        <p:spPr>
          <a:xfrm>
            <a:off x="10972800" y="6191250"/>
            <a:ext cx="6096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defRPr>
            </a:pPr>
            <a:fld id="{F653F9FF-CDD5-5ECB-B1AE-D3FF312741F0}" type="slidenum">
              <a: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rPr>
              <a:t>17</a:t>
            </a:fld>
          </a:p>
        </p:txBody>
      </p:sp>
      <p:sp>
        <p:nvSpPr>
          <p:cNvPr id="4" name="Gdzie warto zacząć">
            <a:extLst>
              <a:ext uri="{FF2B5EF4-FFF2-40B4-BE49-F238E27FC236}">
                <ns2:creationId id="{49DABC88-0A7F-4AEA-80E7-B5EF229D6D6B}"/>
              </a:ext>
            </a:extLst>
          </p:cNvPr>
          <p:cNvSpPr>
            <a:spLocks noGrp="1"/>
          </p:cNvSpPr>
          <p:nvPr/>
        </p:nvSpPr>
        <p:spPr>
          <a:xfrm>
            <a:off x="609600" y="1200150"/>
            <a:ext cx="10972800" cy="1238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Gdzie warto zacząć</a:t>
            </a:r>
          </a:p>
        </p:txBody>
      </p:sp>
      <p:graphicFrame>
        <p:nvGraphicFramePr>
          <p:cNvPr id="10" name=""/>
          <p:cNvGraphicFramePr/>
          <p:nvPr/>
        </p:nvGraphicFramePr>
        <p:xfrm>
          <a:off x="609600" y="2876550"/>
          <a:ext cx="10972800" cy="2771775"/>
        </p:xfrm>
        <a:graphic>
          <a:graphicData uri="http://schemas.openxmlformats.org/drawingml/2006/table">
            <a:tbl>
              <a:tblPr/>
              <a:tblGrid>
                <a:gridCol w="2286000"/>
                <a:gridCol w="4343400"/>
                <a:gridCol w="4343400"/>
              </a:tblGrid>
              <a:tr h="923925">
                <a:tc>
                  <a:txBody>
                    <a:bodyPr lIns="190500" tIns="114300" rIns="152400" bIns="114300"/>
                    <a:lstStyle/>
                    <a:p>
                      <a:r>
                        <a:rPr sz="1950" b="1">
                          <a:solidFill>
                            <a:srgbClr val="17111F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/>
                      </a:r>
                    </a:p>
                  </a:txBody>
                  <a:tcPr marL="91440" marR="91440" marT="45720" marB="45720" anchor="ctr">
                    <a:solidFill>
                      <a:srgbClr val="C9A5FF"/>
                    </a:solidFill>
                  </a:tcPr>
                </a:tc>
                <a:tc>
                  <a:txBody>
                    <a:bodyPr lIns="190500" tIns="114300" rIns="152400" bIns="114300"/>
                    <a:lstStyle/>
                    <a:p>
                      <a:r>
                        <a:rPr sz="1950" b="1">
                          <a:solidFill>
                            <a:srgbClr val="17111F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Mały wysiłek</a:t>
                      </a:r>
                    </a:p>
                  </a:txBody>
                  <a:tcPr marL="91440" marR="91440" marT="45720" marB="45720" anchor="ctr">
                    <a:solidFill>
                      <a:srgbClr val="C9A5FF"/>
                    </a:solidFill>
                  </a:tcPr>
                </a:tc>
                <a:tc>
                  <a:txBody>
                    <a:bodyPr lIns="190500" tIns="114300" rIns="152400" bIns="114300"/>
                    <a:lstStyle/>
                    <a:p>
                      <a:r>
                        <a:rPr sz="1950" b="1">
                          <a:solidFill>
                            <a:srgbClr val="17111F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Duży wysiłek</a:t>
                      </a:r>
                    </a:p>
                  </a:txBody>
                  <a:tcPr marL="91440" marR="91440" marT="45720" marB="45720" anchor="ctr">
                    <a:solidFill>
                      <a:srgbClr val="C9A5FF"/>
                    </a:solidFill>
                  </a:tcPr>
                </a:tc>
              </a:tr>
              <a:tr h="923925">
                <a:tc>
                  <a:txBody>
                    <a:bodyPr lIns="190500" tIns="114300" rIns="152400" bIns="114300"/>
                    <a:lstStyle/>
                    <a:p>
                      <a:r>
                        <a:rPr sz="1950" b="0">
                          <a:solidFill>
                            <a:srgbClr val="F5F3F7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Duży wpływ</a:t>
                      </a:r>
                    </a:p>
                  </a:txBody>
                  <a:tcPr marL="91440" marR="91440" marT="45720" marB="45720" anchor="ctr">
                    <a:solidFill>
                      <a:srgbClr val="101013"/>
                    </a:solidFill>
                  </a:tcPr>
                </a:tc>
                <a:tc>
                  <a:txBody>
                    <a:bodyPr lIns="190500" tIns="114300" rIns="152400" bIns="114300"/>
                    <a:lstStyle/>
                    <a:p>
                      <a:r>
                        <a:rPr sz="2175" b="1">
                          <a:solidFill>
                            <a:srgbClr val="17111F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Pierwszy eksperyment</a:t>
                      </a:r>
                    </a:p>
                  </a:txBody>
                  <a:tcPr marL="91440" marR="91440" marT="45720" marB="45720" anchor="ctr">
                    <a:solidFill>
                      <a:srgbClr val="C1EC79"/>
                    </a:solidFill>
                  </a:tcPr>
                </a:tc>
                <a:tc>
                  <a:txBody>
                    <a:bodyPr lIns="190500" tIns="114300" rIns="152400" bIns="114300"/>
                    <a:lstStyle/>
                    <a:p>
                      <a:r>
                        <a:rPr sz="1950" b="0">
                          <a:solidFill>
                            <a:srgbClr val="17111F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Inwestycja strategiczna</a:t>
                      </a:r>
                    </a:p>
                  </a:txBody>
                  <a:tcPr marL="91440" marR="91440" marT="45720" marB="45720" anchor="ctr">
                    <a:solidFill>
                      <a:srgbClr val="F0B594"/>
                    </a:solidFill>
                  </a:tcPr>
                </a:tc>
              </a:tr>
              <a:tr h="923925">
                <a:tc>
                  <a:txBody>
                    <a:bodyPr lIns="190500" tIns="114300" rIns="152400" bIns="114300"/>
                    <a:lstStyle/>
                    <a:p>
                      <a:r>
                        <a:rPr sz="1950" b="0">
                          <a:solidFill>
                            <a:srgbClr val="F5F3F7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Mały wpływ</a:t>
                      </a:r>
                    </a:p>
                  </a:txBody>
                  <a:tcPr marL="91440" marR="91440" marT="45720" marB="45720" anchor="ctr">
                    <a:solidFill>
                      <a:srgbClr val="101013"/>
                    </a:solidFill>
                  </a:tcPr>
                </a:tc>
                <a:tc>
                  <a:txBody>
                    <a:bodyPr lIns="190500" tIns="114300" rIns="152400" bIns="114300"/>
                    <a:lstStyle/>
                    <a:p>
                      <a:r>
                        <a:rPr sz="1950" b="0">
                          <a:solidFill>
                            <a:srgbClr val="F5F3F7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Usprawnienie przy okazji</a:t>
                      </a:r>
                    </a:p>
                  </a:txBody>
                  <a:tcPr marL="91440" marR="91440" marT="45720" marB="45720" anchor="ctr">
                    <a:solidFill>
                      <a:srgbClr val="101013"/>
                    </a:solidFill>
                  </a:tcPr>
                </a:tc>
                <a:tc>
                  <a:txBody>
                    <a:bodyPr lIns="190500" tIns="114300" rIns="152400" bIns="114300"/>
                    <a:lstStyle/>
                    <a:p>
                      <a:r>
                        <a:rPr sz="1950" b="0">
                          <a:solidFill>
                            <a:srgbClr val="F5F3F7"/>
                          </a:solidFill>
                          <a:latin typeface="Google Sans Flex"/>
                          <a:ea typeface="Google Sans Flex"/>
                          <a:cs typeface="Google Sans Flex"/>
                        </a:rPr>
                        <a:t>Do ponownej oceny</a:t>
                      </a:r>
                    </a:p>
                  </a:txBody>
                  <a:tcPr marL="91440" marR="91440" marT="45720" marB="45720" anchor="ctr">
                    <a:solidFill>
                      <a:srgbClr val="10101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ns3:creationId val="80530677"/>
      </p:ext>
    </p:extLst>
  </p:cSld>
</p:sld>
</file>

<file path=ppt/slides/slide18.xml><?xml version="1.0" encoding="utf-8"?>
<p:sld xmlns:a="http://schemas.openxmlformats.org/drawingml/2006/main" xmlns:ns2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bg>
      <p:bgPr>
        <a:solidFill>
          <a:srgbClr val="101013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12" name="T13.AI">
            <a:extLst>
              <a:ext uri="{FF2B5EF4-FFF2-40B4-BE49-F238E27FC236}">
                <ns2:creationId id="{4B5670D8-8819-408B-ABA0-7AA09B124633}"/>
              </a:ext>
            </a:extLst>
          </p:cNvPr>
          <p:cNvSpPr>
            <a:spLocks noGrp="1"/>
          </p:cNvSpPr>
          <p:nvPr/>
        </p:nvSpPr>
        <p:spPr>
          <a:xfrm>
            <a:off x="609600" y="342900"/>
            <a:ext cx="1905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T13.AI</a:t>
            </a:r>
          </a:p>
        </p:txBody>
      </p:sp>
      <p:sp>
        <p:nvSpPr>
          <p:cNvPr id="2" name="18">
            <a:extLst>
              <a:ext uri="{FF2B5EF4-FFF2-40B4-BE49-F238E27FC236}">
                <ns2:creationId id="{C0128259-37C7-4CAB-9A5D-EB4A86FEFA02}"/>
              </a:ext>
            </a:extLst>
          </p:cNvPr>
          <p:cNvSpPr>
            <a:spLocks noGrp="1"/>
          </p:cNvSpPr>
          <p:nvPr>
            <p:ph type="sldNum" sz="quarter" idx="100"/>
          </p:nvPr>
        </p:nvSpPr>
        <p:spPr>
          <a:xfrm>
            <a:off x="10972800" y="6191250"/>
            <a:ext cx="6096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defRPr>
            </a:pPr>
            <a:fld id="{A7D60497-5B6D-53C4-9DD1-9FC3F8492835}" type="slidenum">
              <a: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rPr>
              <a:t>18</a:t>
            </a:fld>
          </a:p>
        </p:txBody>
      </p:sp>
      <p:sp>
        <p:nvSpPr>
          <p:cNvPr id="4" name="Mniej ręcznej pracy przy analizie danych">
            <a:extLst>
              <a:ext uri="{FF2B5EF4-FFF2-40B4-BE49-F238E27FC236}">
                <ns2:creationId id="{583AE38E-668D-4096-8217-957D00E3DBEE}"/>
              </a:ext>
            </a:extLst>
          </p:cNvPr>
          <p:cNvSpPr>
            <a:spLocks noGrp="1"/>
          </p:cNvSpPr>
          <p:nvPr/>
        </p:nvSpPr>
        <p:spPr>
          <a:xfrm>
            <a:off x="609600" y="1200150"/>
            <a:ext cx="10972800" cy="857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9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39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Mniej ręcznej pracy przy analizie danych</a:t>
            </a:r>
          </a:p>
        </p:txBody>
      </p:sp>
      <p:pic>
        <p:nvPicPr>
          <p:cNvPr id="16" name=""/>
          <p:cNvPicPr>
            <a:picLocks noChangeAspect="1"/>
          </p:cNvPicPr>
          <p:nvPr/>
        </p:nvPicPr>
        <p:blipFill>
          <a:blip r:embed="R9a42858f5aee4f37"/>
          <a:srcRect l="0" t="3195" r="0" b="3195"/>
          <a:stretch>
            <a:fillRect l="0" t="0" r="0" b="0"/>
          </a:stretch>
        </p:blipFill>
        <p:spPr>
          <a:xfrm>
            <a:off x="609600" y="2695575"/>
            <a:ext cx="5924550" cy="3124200"/>
          </a:xfrm>
          <a:prstGeom prst="rect">
            <a:avLst/>
          </a:prstGeom>
        </p:spPr>
      </p:pic>
      <p:sp>
        <p:nvSpPr>
          <p:cNvPr id="6" name="WYZWANIE">
            <a:extLst>
              <a:ext uri="{FF2B5EF4-FFF2-40B4-BE49-F238E27FC236}">
                <ns2:creationId id="{EA3A29F6-E9B1-46FC-B37B-E591362980A3}"/>
              </a:ext>
            </a:extLst>
          </p:cNvPr>
          <p:cNvSpPr>
            <a:spLocks noGrp="1"/>
          </p:cNvSpPr>
          <p:nvPr/>
        </p:nvSpPr>
        <p:spPr>
          <a:xfrm>
            <a:off x="7162800" y="2705100"/>
            <a:ext cx="4381500" cy="285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500" b="0">
                <a:solidFill>
                  <a:srgbClr val="C9A5FF"/>
                </a:solidFill>
                <a:latin typeface="Google Sans Code"/>
                <a:ea typeface="Google Sans Code"/>
                <a:cs typeface="Google Sans Code"/>
              </a:defRPr>
            </a:pPr>
            <a:r>
              <a:rPr sz="1500" b="0">
                <a:solidFill>
                  <a:srgbClr val="C9A5FF"/>
                </a:solidFill>
                <a:latin typeface="Google Sans Code"/>
                <a:ea typeface="Google Sans Code"/>
                <a:cs typeface="Google Sans Code"/>
              </a:rPr>
              <a:t>WYZWANIE</a:t>
            </a:r>
          </a:p>
        </p:txBody>
      </p:sp>
      <p:sp>
        <p:nvSpPr>
          <p:cNvPr id="7" name="[Jaki problem rozwiązywaliśmy?]">
            <a:extLst>
              <a:ext uri="{FF2B5EF4-FFF2-40B4-BE49-F238E27FC236}">
                <ns2:creationId id="{06A62729-1794-4CB0-B265-E11AFAD7C709}"/>
              </a:ext>
            </a:extLst>
          </p:cNvPr>
          <p:cNvSpPr>
            <a:spLocks noGrp="1"/>
          </p:cNvSpPr>
          <p:nvPr/>
        </p:nvSpPr>
        <p:spPr>
          <a:xfrm>
            <a:off x="7162800" y="3076575"/>
            <a:ext cx="4362450" cy="5429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9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9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[Jaki problem rozwiązywaliśmy?]</a:t>
            </a:r>
          </a:p>
        </p:txBody>
      </p:sp>
      <p:sp>
        <p:nvSpPr>
          <p:cNvPr id="8" name="DZIAŁANIE">
            <a:extLst>
              <a:ext uri="{FF2B5EF4-FFF2-40B4-BE49-F238E27FC236}">
                <ns2:creationId id="{40941DB0-49D7-45C4-9584-3DD479123DB9}"/>
              </a:ext>
            </a:extLst>
          </p:cNvPr>
          <p:cNvSpPr>
            <a:spLocks noGrp="1"/>
          </p:cNvSpPr>
          <p:nvPr/>
        </p:nvSpPr>
        <p:spPr>
          <a:xfrm>
            <a:off x="7162800" y="3743325"/>
            <a:ext cx="4381500" cy="285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500" b="0">
                <a:solidFill>
                  <a:srgbClr val="C9A5FF"/>
                </a:solidFill>
                <a:latin typeface="Google Sans Code"/>
                <a:ea typeface="Google Sans Code"/>
                <a:cs typeface="Google Sans Code"/>
              </a:defRPr>
            </a:pPr>
            <a:r>
              <a:rPr sz="1500" b="0">
                <a:solidFill>
                  <a:srgbClr val="C9A5FF"/>
                </a:solidFill>
                <a:latin typeface="Google Sans Code"/>
                <a:ea typeface="Google Sans Code"/>
                <a:cs typeface="Google Sans Code"/>
              </a:rPr>
              <a:t>DZIAŁANIE</a:t>
            </a:r>
          </a:p>
        </p:txBody>
      </p:sp>
      <p:sp>
        <p:nvSpPr>
          <p:cNvPr id="9" name="[Co konkretnie zrobiliśmy?]">
            <a:extLst>
              <a:ext uri="{FF2B5EF4-FFF2-40B4-BE49-F238E27FC236}">
                <ns2:creationId id="{AD332143-5086-46D3-8F44-D75AA66EF075}"/>
              </a:ext>
            </a:extLst>
          </p:cNvPr>
          <p:cNvSpPr>
            <a:spLocks noGrp="1"/>
          </p:cNvSpPr>
          <p:nvPr/>
        </p:nvSpPr>
        <p:spPr>
          <a:xfrm>
            <a:off x="7162800" y="4114800"/>
            <a:ext cx="4362450" cy="5429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9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9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[Co konkretnie zrobiliśmy?]</a:t>
            </a:r>
          </a:p>
        </p:txBody>
      </p:sp>
      <p:sp>
        <p:nvSpPr>
          <p:cNvPr id="10" name="REZULTAT">
            <a:extLst>
              <a:ext uri="{FF2B5EF4-FFF2-40B4-BE49-F238E27FC236}">
                <ns2:creationId id="{65D44418-CF8E-4F6A-BCC6-27B4DA921D97}"/>
              </a:ext>
            </a:extLst>
          </p:cNvPr>
          <p:cNvSpPr>
            <a:spLocks noGrp="1"/>
          </p:cNvSpPr>
          <p:nvPr/>
        </p:nvSpPr>
        <p:spPr>
          <a:xfrm>
            <a:off x="7162800" y="4781550"/>
            <a:ext cx="4381500" cy="285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500" b="0">
                <a:solidFill>
                  <a:srgbClr val="C1EC79"/>
                </a:solidFill>
                <a:latin typeface="Google Sans Code"/>
                <a:ea typeface="Google Sans Code"/>
                <a:cs typeface="Google Sans Code"/>
              </a:defRPr>
            </a:pPr>
            <a:r>
              <a:rPr sz="1500" b="0">
                <a:solidFill>
                  <a:srgbClr val="C1EC79"/>
                </a:solidFill>
                <a:latin typeface="Google Sans Code"/>
                <a:ea typeface="Google Sans Code"/>
                <a:cs typeface="Google Sans Code"/>
              </a:rPr>
              <a:t>REZULTAT</a:t>
            </a:r>
          </a:p>
        </p:txBody>
      </p:sp>
      <p:sp>
        <p:nvSpPr>
          <p:cNvPr id="11" name="[Jaki wynik potwierdzają dane?]">
            <a:extLst>
              <a:ext uri="{FF2B5EF4-FFF2-40B4-BE49-F238E27FC236}">
                <ns2:creationId id="{F1E2B2D6-4D09-458E-BD08-C58DB433CB0F}"/>
              </a:ext>
            </a:extLst>
          </p:cNvPr>
          <p:cNvSpPr>
            <a:spLocks noGrp="1"/>
          </p:cNvSpPr>
          <p:nvPr/>
        </p:nvSpPr>
        <p:spPr>
          <a:xfrm>
            <a:off x="7162800" y="5153025"/>
            <a:ext cx="4362450" cy="5429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9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9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[Jaki wynik potwierdzają dane?]</a:t>
            </a:r>
          </a:p>
        </p:txBody>
      </p:sp>
    </p:spTree>
    <p:extLst>
      <p:ext uri="{BB962C8B-B14F-4D97-AF65-F5344CB8AC3E}">
        <ns4:creationId val="808299979"/>
      </p:ext>
    </p:extLst>
  </p:cSld>
</p:sld>
</file>

<file path=ppt/slides/slide19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bg>
      <p:bgPr>
        <a:solidFill>
          <a:srgbClr val="101013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6" name="T13.AI">
            <a:extLst>
              <a:ext uri="{FF2B5EF4-FFF2-40B4-BE49-F238E27FC236}">
                <ns2:creationId id="{3BEEDF32-6C49-4EE7-89F5-1211FE223845}"/>
              </a:ext>
            </a:extLst>
          </p:cNvPr>
          <p:cNvSpPr>
            <a:spLocks noGrp="1"/>
          </p:cNvSpPr>
          <p:nvPr/>
        </p:nvSpPr>
        <p:spPr>
          <a:xfrm>
            <a:off x="609600" y="342900"/>
            <a:ext cx="1905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T13.AI</a:t>
            </a:r>
          </a:p>
        </p:txBody>
      </p:sp>
      <p:sp>
        <p:nvSpPr>
          <p:cNvPr id="2" name="19">
            <a:extLst>
              <a:ext uri="{FF2B5EF4-FFF2-40B4-BE49-F238E27FC236}">
                <ns2:creationId id="{CDE2B724-3DDB-4046-9ADE-4AA8BDC5A7DF}"/>
              </a:ext>
            </a:extLst>
          </p:cNvPr>
          <p:cNvSpPr>
            <a:spLocks noGrp="1"/>
          </p:cNvSpPr>
          <p:nvPr>
            <p:ph type="sldNum" sz="quarter" idx="100"/>
          </p:nvPr>
        </p:nvSpPr>
        <p:spPr>
          <a:xfrm>
            <a:off x="10972800" y="6191250"/>
            <a:ext cx="6096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800" b="0">
                <a:solidFill>
                  <a:srgbClr val="F5F3F7"/>
                </a:solidFill>
                <a:latin typeface="Google Sans Code"/>
                <a:ea typeface="Google Sans Code"/>
                <a:cs typeface="Google Sans Code"/>
              </a:defRPr>
            </a:pPr>
            <a:fld id="{4770A2F9-C2C2-5C33-A930-6A2F8EB17B6B}" type="slidenum">
              <a:rPr sz="1800" b="0">
                <a:solidFill>
                  <a:srgbClr val="F5F3F7"/>
                </a:solidFill>
                <a:latin typeface="Google Sans Code"/>
                <a:ea typeface="Google Sans Code"/>
                <a:cs typeface="Google Sans Code"/>
              </a:rPr>
              <a:t>19</a:t>
            </a:fld>
          </a:p>
        </p:txBody>
      </p:sp>
      <p:sp>
        <p:nvSpPr>
          <p:cNvPr id="4" name="„Najważniejsza myśl, którą odbiorca ma zapamiętać.">
            <a:extLst>
              <a:ext uri="{FF2B5EF4-FFF2-40B4-BE49-F238E27FC236}">
                <ns2:creationId id="{C65DAE3E-7396-43C3-9A9A-675B4F13D7D4}"/>
              </a:ext>
            </a:extLst>
          </p:cNvPr>
          <p:cNvSpPr>
            <a:spLocks noGrp="1"/>
          </p:cNvSpPr>
          <p:nvPr/>
        </p:nvSpPr>
        <p:spPr>
          <a:xfrm>
            <a:off x="609600" y="2247900"/>
            <a:ext cx="10668000" cy="2628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5700" b="1">
                <a:solidFill>
                  <a:srgbClr val="C9A5FF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5700" b="1">
                <a:solidFill>
                  <a:srgbClr val="C9A5FF"/>
                </a:solidFill>
                <a:latin typeface="Google Sans Flex"/>
                <a:ea typeface="Google Sans Flex"/>
                <a:cs typeface="Google Sans Flex"/>
              </a:rPr>
              <a:t>„Najważniejsza myśl,</a:t>
            </a:r>
          </a:p>
          <a:p>
            <a:pPr algn="l">
              <a:defRPr sz="5700" b="1">
                <a:solidFill>
                  <a:srgbClr val="C9A5FF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5700" b="1">
                <a:solidFill>
                  <a:srgbClr val="C9A5FF"/>
                </a:solidFill>
                <a:latin typeface="Google Sans Flex"/>
                <a:ea typeface="Google Sans Flex"/>
                <a:cs typeface="Google Sans Flex"/>
              </a:rPr>
              <a:t>którą odbiorca ma</a:t>
            </a:r>
          </a:p>
          <a:p>
            <a:pPr algn="l">
              <a:defRPr sz="5700" b="1">
                <a:solidFill>
                  <a:srgbClr val="C9A5FF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5700" b="1">
                <a:solidFill>
                  <a:srgbClr val="C9A5FF"/>
                </a:solidFill>
                <a:latin typeface="Google Sans Flex"/>
                <a:ea typeface="Google Sans Flex"/>
                <a:cs typeface="Google Sans Flex"/>
              </a:rPr>
              <a:t>zapamiętać.”</a:t>
            </a:r>
          </a:p>
        </p:txBody>
      </p:sp>
      <p:sp>
        <p:nvSpPr>
          <p:cNvPr id="5" name="[Imię i nazwisko] [Rola, organizacja]">
            <a:extLst>
              <a:ext uri="{FF2B5EF4-FFF2-40B4-BE49-F238E27FC236}">
                <ns2:creationId id="{BD423B6F-9FBF-422D-96A1-5515D1EFF5BC}"/>
              </a:ext>
            </a:extLst>
          </p:cNvPr>
          <p:cNvSpPr>
            <a:spLocks noGrp="1"/>
          </p:cNvSpPr>
          <p:nvPr/>
        </p:nvSpPr>
        <p:spPr>
          <a:xfrm>
            <a:off x="628650" y="5210175"/>
            <a:ext cx="10477500" cy="6953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725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725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[Imię i nazwisko]</a:t>
            </a:r>
          </a:p>
          <a:p>
            <a:pPr algn="l">
              <a:defRPr sz="1725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725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[Rola, organizacja]</a:t>
            </a:r>
          </a:p>
        </p:txBody>
      </p:sp>
    </p:spTree>
    <p:extLst>
      <p:ext uri="{BB962C8B-B14F-4D97-AF65-F5344CB8AC3E}">
        <ns3:creationId val="13219176"/>
      </p:ext>
    </p:extLst>
  </p:cSld>
</p:sld>
</file>

<file path=ppt/slides/slide2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bg>
      <p:bgPr>
        <a:solidFill>
          <a:srgbClr val="101013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6" name="T13.AI">
            <a:extLst>
              <a:ext uri="{FF2B5EF4-FFF2-40B4-BE49-F238E27FC236}">
                <ns2:creationId id="{33D134CE-5A23-4E27-A6AD-DEABB62BC859}"/>
              </a:ext>
            </a:extLst>
          </p:cNvPr>
          <p:cNvSpPr>
            <a:spLocks noGrp="1"/>
          </p:cNvSpPr>
          <p:nvPr/>
        </p:nvSpPr>
        <p:spPr>
          <a:xfrm>
            <a:off x="609600" y="342900"/>
            <a:ext cx="1905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T13.AI</a:t>
            </a:r>
          </a:p>
        </p:txBody>
      </p:sp>
      <p:sp>
        <p:nvSpPr>
          <p:cNvPr id="2" name="02">
            <a:extLst>
              <a:ext uri="{FF2B5EF4-FFF2-40B4-BE49-F238E27FC236}">
                <ns2:creationId id="{9DC5AF61-BFEB-40B9-95EB-ACE53EFA32B5}"/>
              </a:ext>
            </a:extLst>
          </p:cNvPr>
          <p:cNvSpPr>
            <a:spLocks noGrp="1"/>
          </p:cNvSpPr>
          <p:nvPr>
            <p:ph type="sldNum" sz="quarter" idx="100"/>
          </p:nvPr>
        </p:nvSpPr>
        <p:spPr>
          <a:xfrm>
            <a:off x="10972800" y="6191250"/>
            <a:ext cx="6096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800" b="0">
                <a:solidFill>
                  <a:srgbClr val="F5F3F7"/>
                </a:solidFill>
                <a:latin typeface="Google Sans Code"/>
                <a:ea typeface="Google Sans Code"/>
                <a:cs typeface="Google Sans Code"/>
              </a:defRPr>
            </a:pPr>
            <a:fld id="{B5F44854-1BF7-5A80-A52B-7B40D51997D2}" type="slidenum">
              <a:rPr sz="1800" b="0">
                <a:solidFill>
                  <a:srgbClr val="F5F3F7"/>
                </a:solidFill>
                <a:latin typeface="Google Sans Code"/>
                <a:ea typeface="Google Sans Code"/>
                <a:cs typeface="Google Sans Code"/>
              </a:rPr>
              <a:t>2</a:t>
            </a:fld>
          </a:p>
        </p:txBody>
      </p:sp>
      <p:sp>
        <p:nvSpPr>
          <p:cNvPr id="4" name="Przyszłość ma ludzki wymiar">
            <a:extLst>
              <a:ext uri="{FF2B5EF4-FFF2-40B4-BE49-F238E27FC236}">
                <ns2:creationId id="{A959F696-D969-43BD-809D-9DE0FB154BE3}"/>
              </a:ext>
            </a:extLst>
          </p:cNvPr>
          <p:cNvSpPr>
            <a:spLocks noGrp="1"/>
          </p:cNvSpPr>
          <p:nvPr/>
        </p:nvSpPr>
        <p:spPr>
          <a:xfrm>
            <a:off x="609600" y="1504950"/>
            <a:ext cx="10668000" cy="3400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772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772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Przyszłość</a:t>
            </a:r>
          </a:p>
          <a:p>
            <a:pPr algn="l">
              <a:defRPr sz="772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772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ma ludzki</a:t>
            </a:r>
          </a:p>
          <a:p>
            <a:pPr algn="l">
              <a:defRPr sz="772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772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wymiar</a:t>
            </a:r>
          </a:p>
        </p:txBody>
      </p:sp>
      <p:sp>
        <p:nvSpPr>
          <p:cNvPr id="5" name="[Podtytuł prezentacji] [Imię i nazwisko] / [data]">
            <a:extLst>
              <a:ext uri="{FF2B5EF4-FFF2-40B4-BE49-F238E27FC236}">
                <ns2:creationId id="{47A9B540-6873-4F60-97D0-969AFDEB803F}"/>
              </a:ext>
            </a:extLst>
          </p:cNvPr>
          <p:cNvSpPr>
            <a:spLocks noGrp="1"/>
          </p:cNvSpPr>
          <p:nvPr/>
        </p:nvSpPr>
        <p:spPr>
          <a:xfrm>
            <a:off x="7962900" y="5267325"/>
            <a:ext cx="3619500" cy="666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725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725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[Podtytuł prezentacji]</a:t>
            </a:r>
          </a:p>
          <a:p>
            <a:pPr algn="l">
              <a:defRPr sz="1725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725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[Imię i nazwisko] / [data]</a:t>
            </a:r>
          </a:p>
        </p:txBody>
      </p:sp>
    </p:spTree>
    <p:extLst>
      <p:ext uri="{BB962C8B-B14F-4D97-AF65-F5344CB8AC3E}">
        <ns3:creationId val="1122678255"/>
      </p:ext>
    </p:extLst>
  </p:cSld>
</p:sld>
</file>

<file path=ppt/slides/slide20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bg>
      <p:bgPr>
        <a:solidFill>
          <a:srgbClr val="101013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20" name="T13.AI">
            <a:extLst>
              <a:ext uri="{FF2B5EF4-FFF2-40B4-BE49-F238E27FC236}">
                <ns2:creationId id="{C50AD471-0B10-416A-8430-2F81243A8FEC}"/>
              </a:ext>
            </a:extLst>
          </p:cNvPr>
          <p:cNvSpPr>
            <a:spLocks noGrp="1"/>
          </p:cNvSpPr>
          <p:nvPr/>
        </p:nvSpPr>
        <p:spPr>
          <a:xfrm>
            <a:off x="609600" y="342900"/>
            <a:ext cx="1905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T13.AI</a:t>
            </a:r>
          </a:p>
        </p:txBody>
      </p:sp>
      <p:sp>
        <p:nvSpPr>
          <p:cNvPr id="2" name="20">
            <a:extLst>
              <a:ext uri="{FF2B5EF4-FFF2-40B4-BE49-F238E27FC236}">
                <ns2:creationId id="{57A82134-0230-4640-AD07-0907526E8582}"/>
              </a:ext>
            </a:extLst>
          </p:cNvPr>
          <p:cNvSpPr>
            <a:spLocks noGrp="1"/>
          </p:cNvSpPr>
          <p:nvPr>
            <p:ph type="sldNum" sz="quarter" idx="100"/>
          </p:nvPr>
        </p:nvSpPr>
        <p:spPr>
          <a:xfrm>
            <a:off x="10972800" y="6191250"/>
            <a:ext cx="6096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defRPr>
            </a:pPr>
            <a:fld id="{1CD216CE-BC9D-5C40-80AF-9BBA37DBA3B6}" type="slidenum">
              <a: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rPr>
              <a:t>20</a:t>
            </a:fld>
          </a:p>
        </p:txBody>
      </p:sp>
      <p:sp>
        <p:nvSpPr>
          <p:cNvPr id="4" name="Kto wnosi swoją perspektywę">
            <a:extLst>
              <a:ext uri="{FF2B5EF4-FFF2-40B4-BE49-F238E27FC236}">
                <ns2:creationId id="{26A945E8-6E20-419E-A526-D03E60C7088B}"/>
              </a:ext>
            </a:extLst>
          </p:cNvPr>
          <p:cNvSpPr>
            <a:spLocks noGrp="1"/>
          </p:cNvSpPr>
          <p:nvPr/>
        </p:nvSpPr>
        <p:spPr>
          <a:xfrm>
            <a:off x="609600" y="1200150"/>
            <a:ext cx="10972800" cy="1238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42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42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Kto wnosi swoją perspektywę</a:t>
            </a:r>
          </a:p>
        </p:txBody>
      </p:sp>
      <p:sp>
        <p:nvSpPr>
          <p:cNvPr id="5" name="Miejsce na portret 1">
            <a:extLst>
              <a:ext uri="{FF2B5EF4-FFF2-40B4-BE49-F238E27FC236}">
                <ns2:creationId id="{5D7E0FC2-F1BE-4B42-9B67-C6A9DBAC9F91}"/>
              </a:ext>
            </a:extLst>
          </p:cNvPr>
          <p:cNvSpPr>
            <a:spLocks noGrp="1"/>
          </p:cNvSpPr>
          <p:nvPr/>
        </p:nvSpPr>
        <p:spPr>
          <a:xfrm>
            <a:off x="609600" y="2819400"/>
            <a:ext cx="3333750" cy="1666875"/>
          </a:xfrm>
          <a:prstGeom prst="rect">
            <a:avLst/>
          </a:prstGeom>
          <a:solidFill>
            <a:srgbClr val="1A191F"/>
          </a:solidFill>
          <a:ln w="9525">
            <a:solidFill>
              <a:srgbClr val="35323E"/>
            </a:solidFill>
          </a:ln>
        </p:spPr>
      </p:sp>
      <p:sp>
        <p:nvSpPr>
          <p:cNvPr id="6" name="[Portret]">
            <a:extLst>
              <a:ext uri="{FF2B5EF4-FFF2-40B4-BE49-F238E27FC236}">
                <ns2:creationId id="{01BCE46E-0AB2-4177-B9B4-5CD1FF48F69E}"/>
              </a:ext>
            </a:extLst>
          </p:cNvPr>
          <p:cNvSpPr>
            <a:spLocks noGrp="1"/>
          </p:cNvSpPr>
          <p:nvPr/>
        </p:nvSpPr>
        <p:spPr>
          <a:xfrm>
            <a:off x="838200" y="3467100"/>
            <a:ext cx="2876550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def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[Portret]</a:t>
            </a:r>
          </a:p>
        </p:txBody>
      </p:sp>
      <p:sp>
        <p:nvSpPr>
          <p:cNvPr id="7" name="[Imię i nazwisko]">
            <a:extLst>
              <a:ext uri="{FF2B5EF4-FFF2-40B4-BE49-F238E27FC236}">
                <ns2:creationId id="{42B85BC7-4D89-4FDF-90F3-6B8EC89913E7}"/>
              </a:ext>
            </a:extLst>
          </p:cNvPr>
          <p:cNvSpPr>
            <a:spLocks noGrp="1"/>
          </p:cNvSpPr>
          <p:nvPr/>
        </p:nvSpPr>
        <p:spPr>
          <a:xfrm>
            <a:off x="609600" y="4695825"/>
            <a:ext cx="3381375" cy="485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32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[Imię i nazwisko]</a:t>
            </a:r>
          </a:p>
        </p:txBody>
      </p:sp>
      <p:sp>
        <p:nvSpPr>
          <p:cNvPr id="8" name="[ROLA / SPECJALIZACJA]">
            <a:extLst>
              <a:ext uri="{FF2B5EF4-FFF2-40B4-BE49-F238E27FC236}">
                <ns2:creationId id="{A381A5C3-A906-456B-BF90-ADC6B49C1605}"/>
              </a:ext>
            </a:extLst>
          </p:cNvPr>
          <p:cNvSpPr>
            <a:spLocks noGrp="1"/>
          </p:cNvSpPr>
          <p:nvPr/>
        </p:nvSpPr>
        <p:spPr>
          <a:xfrm>
            <a:off x="609600" y="5229225"/>
            <a:ext cx="3333750" cy="285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500" b="0">
                <a:solidFill>
                  <a:srgbClr val="C9A5FF"/>
                </a:solidFill>
                <a:latin typeface="Google Sans Code"/>
                <a:ea typeface="Google Sans Code"/>
                <a:cs typeface="Google Sans Code"/>
              </a:defRPr>
            </a:pPr>
            <a:r>
              <a:rPr sz="1500" b="0">
                <a:solidFill>
                  <a:srgbClr val="C9A5FF"/>
                </a:solidFill>
                <a:latin typeface="Google Sans Code"/>
                <a:ea typeface="Google Sans Code"/>
                <a:cs typeface="Google Sans Code"/>
              </a:rPr>
              <a:t>[ROLA / SPECJALIZACJA]</a:t>
            </a:r>
          </a:p>
        </p:txBody>
      </p:sp>
      <p:sp>
        <p:nvSpPr>
          <p:cNvPr id="9" name="[Jedno zdanie o doświadczeniu]">
            <a:extLst>
              <a:ext uri="{FF2B5EF4-FFF2-40B4-BE49-F238E27FC236}">
                <ns2:creationId id="{3E493FFC-F75E-4E8D-858B-5FEA11561412}"/>
              </a:ext>
            </a:extLst>
          </p:cNvPr>
          <p:cNvSpPr>
            <a:spLocks noGrp="1"/>
          </p:cNvSpPr>
          <p:nvPr/>
        </p:nvSpPr>
        <p:spPr>
          <a:xfrm>
            <a:off x="609600" y="5591175"/>
            <a:ext cx="333375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5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5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[Jedno zdanie o doświadczeniu]</a:t>
            </a:r>
          </a:p>
        </p:txBody>
      </p:sp>
      <p:sp>
        <p:nvSpPr>
          <p:cNvPr id="10" name="Miejsce na portret 2">
            <a:extLst>
              <a:ext uri="{FF2B5EF4-FFF2-40B4-BE49-F238E27FC236}">
                <ns2:creationId id="{E7F7E53C-8568-48E8-87FC-353ED6253552}"/>
              </a:ext>
            </a:extLst>
          </p:cNvPr>
          <p:cNvSpPr>
            <a:spLocks noGrp="1"/>
          </p:cNvSpPr>
          <p:nvPr/>
        </p:nvSpPr>
        <p:spPr>
          <a:xfrm>
            <a:off x="4391025" y="2819400"/>
            <a:ext cx="3333750" cy="1666875"/>
          </a:xfrm>
          <a:prstGeom prst="rect">
            <a:avLst/>
          </a:prstGeom>
          <a:solidFill>
            <a:srgbClr val="1A191F"/>
          </a:solidFill>
          <a:ln w="9525">
            <a:solidFill>
              <a:srgbClr val="35323E"/>
            </a:solidFill>
          </a:ln>
        </p:spPr>
      </p:sp>
      <p:sp>
        <p:nvSpPr>
          <p:cNvPr id="11" name="[Portret]">
            <a:extLst>
              <a:ext uri="{FF2B5EF4-FFF2-40B4-BE49-F238E27FC236}">
                <ns2:creationId id="{D3A16FD2-25E2-4991-91B0-082EB617E0E4}"/>
              </a:ext>
            </a:extLst>
          </p:cNvPr>
          <p:cNvSpPr>
            <a:spLocks noGrp="1"/>
          </p:cNvSpPr>
          <p:nvPr/>
        </p:nvSpPr>
        <p:spPr>
          <a:xfrm>
            <a:off x="4619625" y="3467100"/>
            <a:ext cx="2876550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def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[Portret]</a:t>
            </a:r>
          </a:p>
        </p:txBody>
      </p:sp>
      <p:sp>
        <p:nvSpPr>
          <p:cNvPr id="12" name="[Imię i nazwisko]">
            <a:extLst>
              <a:ext uri="{FF2B5EF4-FFF2-40B4-BE49-F238E27FC236}">
                <ns2:creationId id="{5D2E2BFF-AAA0-4170-8F42-5383BD633CF3}"/>
              </a:ext>
            </a:extLst>
          </p:cNvPr>
          <p:cNvSpPr>
            <a:spLocks noGrp="1"/>
          </p:cNvSpPr>
          <p:nvPr/>
        </p:nvSpPr>
        <p:spPr>
          <a:xfrm>
            <a:off x="4391025" y="4695825"/>
            <a:ext cx="3381375" cy="485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32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[Imię i nazwisko]</a:t>
            </a:r>
          </a:p>
        </p:txBody>
      </p:sp>
      <p:sp>
        <p:nvSpPr>
          <p:cNvPr id="13" name="[ROLA / SPECJALIZACJA]">
            <a:extLst>
              <a:ext uri="{FF2B5EF4-FFF2-40B4-BE49-F238E27FC236}">
                <ns2:creationId id="{3B115111-2750-4EB1-B7C3-3A494B46355E}"/>
              </a:ext>
            </a:extLst>
          </p:cNvPr>
          <p:cNvSpPr>
            <a:spLocks noGrp="1"/>
          </p:cNvSpPr>
          <p:nvPr/>
        </p:nvSpPr>
        <p:spPr>
          <a:xfrm>
            <a:off x="4391025" y="5229225"/>
            <a:ext cx="3333750" cy="285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500" b="0">
                <a:solidFill>
                  <a:srgbClr val="C1EC79"/>
                </a:solidFill>
                <a:latin typeface="Google Sans Code"/>
                <a:ea typeface="Google Sans Code"/>
                <a:cs typeface="Google Sans Code"/>
              </a:defRPr>
            </a:pPr>
            <a:r>
              <a:rPr sz="1500" b="0">
                <a:solidFill>
                  <a:srgbClr val="C1EC79"/>
                </a:solidFill>
                <a:latin typeface="Google Sans Code"/>
                <a:ea typeface="Google Sans Code"/>
                <a:cs typeface="Google Sans Code"/>
              </a:rPr>
              <a:t>[ROLA / SPECJALIZACJA]</a:t>
            </a:r>
          </a:p>
        </p:txBody>
      </p:sp>
      <p:sp>
        <p:nvSpPr>
          <p:cNvPr id="14" name="[Jedno zdanie o doświadczeniu]">
            <a:extLst>
              <a:ext uri="{FF2B5EF4-FFF2-40B4-BE49-F238E27FC236}">
                <ns2:creationId id="{77C440E5-8EF4-460A-9BFC-1717535E523F}"/>
              </a:ext>
            </a:extLst>
          </p:cNvPr>
          <p:cNvSpPr>
            <a:spLocks noGrp="1"/>
          </p:cNvSpPr>
          <p:nvPr/>
        </p:nvSpPr>
        <p:spPr>
          <a:xfrm>
            <a:off x="4391025" y="5591175"/>
            <a:ext cx="333375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5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5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[Jedno zdanie o doświadczeniu]</a:t>
            </a:r>
          </a:p>
        </p:txBody>
      </p:sp>
      <p:sp>
        <p:nvSpPr>
          <p:cNvPr id="15" name="Miejsce na portret 3">
            <a:extLst>
              <a:ext uri="{FF2B5EF4-FFF2-40B4-BE49-F238E27FC236}">
                <ns2:creationId id="{4625992C-810D-42CF-B0BF-19DDDA33451F}"/>
              </a:ext>
            </a:extLst>
          </p:cNvPr>
          <p:cNvSpPr>
            <a:spLocks noGrp="1"/>
          </p:cNvSpPr>
          <p:nvPr/>
        </p:nvSpPr>
        <p:spPr>
          <a:xfrm>
            <a:off x="8172450" y="2819400"/>
            <a:ext cx="3333750" cy="1666875"/>
          </a:xfrm>
          <a:prstGeom prst="rect">
            <a:avLst/>
          </a:prstGeom>
          <a:solidFill>
            <a:srgbClr val="1A191F"/>
          </a:solidFill>
          <a:ln w="9525">
            <a:solidFill>
              <a:srgbClr val="35323E"/>
            </a:solidFill>
          </a:ln>
        </p:spPr>
      </p:sp>
      <p:sp>
        <p:nvSpPr>
          <p:cNvPr id="16" name="[Portret]">
            <a:extLst>
              <a:ext uri="{FF2B5EF4-FFF2-40B4-BE49-F238E27FC236}">
                <ns2:creationId id="{4E3D4620-5D61-465B-BF1B-A4F47E19C522}"/>
              </a:ext>
            </a:extLst>
          </p:cNvPr>
          <p:cNvSpPr>
            <a:spLocks noGrp="1"/>
          </p:cNvSpPr>
          <p:nvPr/>
        </p:nvSpPr>
        <p:spPr>
          <a:xfrm>
            <a:off x="8401050" y="3467100"/>
            <a:ext cx="2876550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def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[Portret]</a:t>
            </a:r>
          </a:p>
        </p:txBody>
      </p:sp>
      <p:sp>
        <p:nvSpPr>
          <p:cNvPr id="17" name="[Imię i nazwisko]">
            <a:extLst>
              <a:ext uri="{FF2B5EF4-FFF2-40B4-BE49-F238E27FC236}">
                <ns2:creationId id="{6CFE85AB-B003-493D-9E1B-BB28719AA984}"/>
              </a:ext>
            </a:extLst>
          </p:cNvPr>
          <p:cNvSpPr>
            <a:spLocks noGrp="1"/>
          </p:cNvSpPr>
          <p:nvPr/>
        </p:nvSpPr>
        <p:spPr>
          <a:xfrm>
            <a:off x="8172450" y="4695825"/>
            <a:ext cx="3381375" cy="485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32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[Imię i nazwisko]</a:t>
            </a:r>
          </a:p>
        </p:txBody>
      </p:sp>
      <p:sp>
        <p:nvSpPr>
          <p:cNvPr id="18" name="[ROLA / SPECJALIZACJA]">
            <a:extLst>
              <a:ext uri="{FF2B5EF4-FFF2-40B4-BE49-F238E27FC236}">
                <ns2:creationId id="{4CC94776-8008-4BED-B782-7D000AC289CB}"/>
              </a:ext>
            </a:extLst>
          </p:cNvPr>
          <p:cNvSpPr>
            <a:spLocks noGrp="1"/>
          </p:cNvSpPr>
          <p:nvPr/>
        </p:nvSpPr>
        <p:spPr>
          <a:xfrm>
            <a:off x="8172450" y="5229225"/>
            <a:ext cx="3333750" cy="285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500" b="0">
                <a:solidFill>
                  <a:srgbClr val="F0B594"/>
                </a:solidFill>
                <a:latin typeface="Google Sans Code"/>
                <a:ea typeface="Google Sans Code"/>
                <a:cs typeface="Google Sans Code"/>
              </a:defRPr>
            </a:pPr>
            <a:r>
              <a:rPr sz="1500" b="0">
                <a:solidFill>
                  <a:srgbClr val="F0B594"/>
                </a:solidFill>
                <a:latin typeface="Google Sans Code"/>
                <a:ea typeface="Google Sans Code"/>
                <a:cs typeface="Google Sans Code"/>
              </a:rPr>
              <a:t>[ROLA / SPECJALIZACJA]</a:t>
            </a:r>
          </a:p>
        </p:txBody>
      </p:sp>
      <p:sp>
        <p:nvSpPr>
          <p:cNvPr id="19" name="[Jedno zdanie o doświadczeniu]">
            <a:extLst>
              <a:ext uri="{FF2B5EF4-FFF2-40B4-BE49-F238E27FC236}">
                <ns2:creationId id="{728806CB-E172-4223-A4A0-5B9FF28E9351}"/>
              </a:ext>
            </a:extLst>
          </p:cNvPr>
          <p:cNvSpPr>
            <a:spLocks noGrp="1"/>
          </p:cNvSpPr>
          <p:nvPr/>
        </p:nvSpPr>
        <p:spPr>
          <a:xfrm>
            <a:off x="8172450" y="5591175"/>
            <a:ext cx="333375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5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5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[Jedno zdanie o doświadczeniu]</a:t>
            </a:r>
          </a:p>
        </p:txBody>
      </p:sp>
    </p:spTree>
    <p:extLst>
      <p:ext uri="{BB962C8B-B14F-4D97-AF65-F5344CB8AC3E}">
        <ns3:creationId val="1810981813"/>
      </p:ext>
    </p:extLst>
  </p:cSld>
</p:sld>
</file>

<file path=ppt/slides/slide21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bg>
      <p:bgPr>
        <a:solidFill>
          <a:srgbClr val="101013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10" name="T13.AI">
            <a:extLst>
              <a:ext uri="{FF2B5EF4-FFF2-40B4-BE49-F238E27FC236}">
                <ns2:creationId id="{8D897FFC-0FB9-4F93-9EBD-3075CED05E6F}"/>
              </a:ext>
            </a:extLst>
          </p:cNvPr>
          <p:cNvSpPr>
            <a:spLocks noGrp="1"/>
          </p:cNvSpPr>
          <p:nvPr/>
        </p:nvSpPr>
        <p:spPr>
          <a:xfrm>
            <a:off x="609600" y="342900"/>
            <a:ext cx="1905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T13.AI</a:t>
            </a:r>
          </a:p>
        </p:txBody>
      </p:sp>
      <p:sp>
        <p:nvSpPr>
          <p:cNvPr id="2" name="21">
            <a:extLst>
              <a:ext uri="{FF2B5EF4-FFF2-40B4-BE49-F238E27FC236}">
                <ns2:creationId id="{8C1D1FFE-CE8B-411F-A192-53445A926DE1}"/>
              </a:ext>
            </a:extLst>
          </p:cNvPr>
          <p:cNvSpPr>
            <a:spLocks noGrp="1"/>
          </p:cNvSpPr>
          <p:nvPr>
            <p:ph type="sldNum" sz="quarter" idx="100"/>
          </p:nvPr>
        </p:nvSpPr>
        <p:spPr>
          <a:xfrm>
            <a:off x="10972800" y="6191250"/>
            <a:ext cx="6096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defRPr>
            </a:pPr>
            <a:fld id="{64FE9AC0-E7D4-5A10-9E5B-1AD418543B0A}" type="slidenum">
              <a: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rPr>
              <a:t>21</a:t>
            </a:fld>
          </a:p>
        </p:txBody>
      </p:sp>
      <p:sp>
        <p:nvSpPr>
          <p:cNvPr id="4" name="Współpraca dopasowana do potrzeb">
            <a:extLst>
              <a:ext uri="{FF2B5EF4-FFF2-40B4-BE49-F238E27FC236}">
                <ns2:creationId id="{7B01DE15-9511-4A5E-AE90-2C154CF23233}"/>
              </a:ext>
            </a:extLst>
          </p:cNvPr>
          <p:cNvSpPr>
            <a:spLocks noGrp="1"/>
          </p:cNvSpPr>
          <p:nvPr/>
        </p:nvSpPr>
        <p:spPr>
          <a:xfrm>
            <a:off x="609600" y="1200150"/>
            <a:ext cx="10972800" cy="1238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9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39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Współpraca dopasowana do potrzeb</a:t>
            </a:r>
          </a:p>
        </p:txBody>
      </p:sp>
      <p:sp>
        <p:nvSpPr>
          <p:cNvPr id="5" name="">
            <a:extLst>
              <a:ext uri="{FF2B5EF4-FFF2-40B4-BE49-F238E27FC236}">
                <ns2:creationId id="{B4B3F710-D78E-4302-A3D0-286606F287C0}"/>
              </a:ext>
            </a:extLst>
          </p:cNvPr>
          <p:cNvSpPr>
            <a:spLocks noGrp="1"/>
          </p:cNvSpPr>
          <p:nvPr/>
        </p:nvSpPr>
        <p:spPr>
          <a:xfrm>
            <a:off x="6276975" y="2809875"/>
            <a:ext cx="5305425" cy="3152775"/>
          </a:xfrm>
          <a:prstGeom prst="rect">
            <a:avLst/>
          </a:prstGeom>
          <a:solidFill>
            <a:srgbClr val="251630"/>
          </a:solidFill>
          <a:ln w="0">
            <a:noFill/>
          </a:ln>
        </p:spPr>
      </p:sp>
      <p:sp>
        <p:nvSpPr>
          <p:cNvPr id="6" name="[Nazwa wariantu]">
            <a:extLst>
              <a:ext uri="{FF2B5EF4-FFF2-40B4-BE49-F238E27FC236}">
                <ns2:creationId id="{C7B439F7-D64C-4238-8F8A-A4F4EDBD7FB1}"/>
              </a:ext>
            </a:extLst>
          </p:cNvPr>
          <p:cNvSpPr>
            <a:spLocks noGrp="1"/>
          </p:cNvSpPr>
          <p:nvPr/>
        </p:nvSpPr>
        <p:spPr>
          <a:xfrm>
            <a:off x="609600" y="3495675"/>
            <a:ext cx="5048250" cy="552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0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30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[Nazwa wariantu]</a:t>
            </a:r>
          </a:p>
        </p:txBody>
      </p:sp>
      <p:sp>
        <p:nvSpPr>
          <p:cNvPr id="7" name="[Dla kogo i z jakim rezultatem]  [Zakres pracy] [C">
            <a:extLst>
              <a:ext uri="{FF2B5EF4-FFF2-40B4-BE49-F238E27FC236}">
                <ns2:creationId id="{97F52B63-78BA-40CD-948D-0F7EB8827818}"/>
              </a:ext>
            </a:extLst>
          </p:cNvPr>
          <p:cNvSpPr>
            <a:spLocks noGrp="1"/>
          </p:cNvSpPr>
          <p:nvPr/>
        </p:nvSpPr>
        <p:spPr>
          <a:xfrm>
            <a:off x="609600" y="4333875"/>
            <a:ext cx="5048250" cy="1600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[Dla kogo i z jakim rezultatem]</a:t>
            </a:r>
          </a:p>
          <a:p>
            <a:r>
              <a:t/>
            </a:r>
          </a:p>
          <a:p>
            <a:pPr algn="l">
              <a:defRPr sz="1875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[Zakres pracy]</a:t>
            </a:r>
          </a:p>
          <a:p>
            <a:pPr algn="l">
              <a:defRPr sz="1875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[Czas] / [Inwestycja]</a:t>
            </a:r>
          </a:p>
        </p:txBody>
      </p:sp>
      <p:sp>
        <p:nvSpPr>
          <p:cNvPr id="8" name="[Nazwa wariantu]">
            <a:extLst>
              <a:ext uri="{FF2B5EF4-FFF2-40B4-BE49-F238E27FC236}">
                <ns2:creationId id="{9C9DA135-E95A-4DB3-9AB9-C3B2C9BDFFB0}"/>
              </a:ext>
            </a:extLst>
          </p:cNvPr>
          <p:cNvSpPr>
            <a:spLocks noGrp="1"/>
          </p:cNvSpPr>
          <p:nvPr/>
        </p:nvSpPr>
        <p:spPr>
          <a:xfrm>
            <a:off x="6638925" y="3495675"/>
            <a:ext cx="4572000" cy="552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0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30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[Nazwa wariantu]</a:t>
            </a:r>
          </a:p>
        </p:txBody>
      </p:sp>
      <p:sp>
        <p:nvSpPr>
          <p:cNvPr id="9" name="[Dla kogo i z jakim rezultatem]  [Zakres pracy] [C">
            <a:extLst>
              <a:ext uri="{FF2B5EF4-FFF2-40B4-BE49-F238E27FC236}">
                <ns2:creationId id="{5D5F7491-4CE7-4F65-8044-8E689B0CCDA3}"/>
              </a:ext>
            </a:extLst>
          </p:cNvPr>
          <p:cNvSpPr>
            <a:spLocks noGrp="1"/>
          </p:cNvSpPr>
          <p:nvPr/>
        </p:nvSpPr>
        <p:spPr>
          <a:xfrm>
            <a:off x="6638925" y="4333875"/>
            <a:ext cx="4572000" cy="1600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[Dla kogo i z jakim rezultatem]</a:t>
            </a:r>
          </a:p>
          <a:p>
            <a:r>
              <a:t/>
            </a:r>
          </a:p>
          <a:p>
            <a:pPr algn="l">
              <a:defRPr sz="1875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[Zakres pracy]</a:t>
            </a:r>
          </a:p>
          <a:p>
            <a:pPr algn="l">
              <a:defRPr sz="1875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[Czas] / [Inwestycja]</a:t>
            </a:r>
          </a:p>
        </p:txBody>
      </p:sp>
    </p:spTree>
    <p:extLst>
      <p:ext uri="{BB962C8B-B14F-4D97-AF65-F5344CB8AC3E}">
        <ns3:creationId val="1144968285"/>
      </p:ext>
    </p:extLst>
  </p:cSld>
</p:sld>
</file>

<file path=ppt/slides/slide22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bg>
      <p:bgPr>
        <a:solidFill>
          <a:srgbClr val="101013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14" name="T13.AI">
            <a:extLst>
              <a:ext uri="{FF2B5EF4-FFF2-40B4-BE49-F238E27FC236}">
                <ns2:creationId id="{EEE39634-05A5-40DD-9118-0F9B2DBEF208}"/>
              </a:ext>
            </a:extLst>
          </p:cNvPr>
          <p:cNvSpPr>
            <a:spLocks noGrp="1"/>
          </p:cNvSpPr>
          <p:nvPr/>
        </p:nvSpPr>
        <p:spPr>
          <a:xfrm>
            <a:off x="609600" y="342900"/>
            <a:ext cx="1905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T13.AI</a:t>
            </a:r>
          </a:p>
        </p:txBody>
      </p:sp>
      <p:sp>
        <p:nvSpPr>
          <p:cNvPr id="2" name="22">
            <a:extLst>
              <a:ext uri="{FF2B5EF4-FFF2-40B4-BE49-F238E27FC236}">
                <ns2:creationId id="{719A7D23-55D7-4CA4-9C9A-1A06FD073B0D}"/>
              </a:ext>
            </a:extLst>
          </p:cNvPr>
          <p:cNvSpPr>
            <a:spLocks noGrp="1"/>
          </p:cNvSpPr>
          <p:nvPr>
            <p:ph type="sldNum" sz="quarter" idx="100"/>
          </p:nvPr>
        </p:nvSpPr>
        <p:spPr>
          <a:xfrm>
            <a:off x="10972800" y="6191250"/>
            <a:ext cx="6096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defRPr>
            </a:pPr>
            <a:fld id="{0BF92D52-F000-5486-8FF2-FDD1F8F89DA2}" type="slidenum">
              <a: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rPr>
              <a:t>22</a:t>
            </a:fld>
          </a:p>
        </p:txBody>
      </p:sp>
      <p:sp>
        <p:nvSpPr>
          <p:cNvPr id="4" name="Które zadanie w Waszej pracy warto sprawdzić z AI?">
            <a:extLst>
              <a:ext uri="{FF2B5EF4-FFF2-40B4-BE49-F238E27FC236}">
                <ns2:creationId id="{B343B2B4-E23E-42A2-B4ED-DE8984E83F77}"/>
              </a:ext>
            </a:extLst>
          </p:cNvPr>
          <p:cNvSpPr>
            <a:spLocks noGrp="1"/>
          </p:cNvSpPr>
          <p:nvPr/>
        </p:nvSpPr>
        <p:spPr>
          <a:xfrm>
            <a:off x="609600" y="1600200"/>
            <a:ext cx="10477500" cy="1628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502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502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Które zadanie w Waszej pracy</a:t>
            </a:r>
          </a:p>
          <a:p>
            <a:pPr algn="l">
              <a:defRPr sz="502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502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warto sprawdzić z AI?</a:t>
            </a:r>
          </a:p>
        </p:txBody>
      </p:sp>
      <p:sp>
        <p:nvSpPr>
          <p:cNvPr id="5" name="01">
            <a:extLst>
              <a:ext uri="{FF2B5EF4-FFF2-40B4-BE49-F238E27FC236}">
                <ns2:creationId id="{127119AB-5822-441D-9C31-A5D34E957C05}"/>
              </a:ext>
            </a:extLst>
          </p:cNvPr>
          <p:cNvSpPr>
            <a:spLocks noGrp="1"/>
          </p:cNvSpPr>
          <p:nvPr/>
        </p:nvSpPr>
        <p:spPr>
          <a:xfrm>
            <a:off x="609600" y="3600450"/>
            <a:ext cx="742950" cy="46672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 algn="l">
              <a:defRPr sz="2400" b="0">
                <a:solidFill>
                  <a:srgbClr val="C1EC79"/>
                </a:solidFill>
                <a:latin typeface="Google Sans Code"/>
                <a:ea typeface="Google Sans Code"/>
                <a:cs typeface="Google Sans Code"/>
              </a:defRPr>
            </a:pPr>
            <a:r>
              <a:rPr sz="2400" b="0">
                <a:solidFill>
                  <a:srgbClr val="C1EC79"/>
                </a:solidFill>
                <a:latin typeface="Google Sans Code"/>
                <a:ea typeface="Google Sans Code"/>
                <a:cs typeface="Google Sans Code"/>
              </a:rPr>
              <a:t>01</a:t>
            </a:r>
          </a:p>
        </p:txBody>
      </p:sp>
      <p:sp>
        <p:nvSpPr>
          <p:cNvPr id="6" name="Wybierzcie zadanie">
            <a:extLst>
              <a:ext uri="{FF2B5EF4-FFF2-40B4-BE49-F238E27FC236}">
                <ns2:creationId id="{7F0706D3-94D7-4742-A6D5-D3F370788278}"/>
              </a:ext>
            </a:extLst>
          </p:cNvPr>
          <p:cNvSpPr>
            <a:spLocks noGrp="1"/>
          </p:cNvSpPr>
          <p:nvPr/>
        </p:nvSpPr>
        <p:spPr>
          <a:xfrm>
            <a:off x="1457325" y="3638550"/>
            <a:ext cx="4457700" cy="447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1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Wybierzcie zadanie</a:t>
            </a:r>
          </a:p>
        </p:txBody>
      </p:sp>
      <p:sp>
        <p:nvSpPr>
          <p:cNvPr id="7" name="Powtarzalne, konkretne i możliwe do opisania.">
            <a:extLst>
              <a:ext uri="{FF2B5EF4-FFF2-40B4-BE49-F238E27FC236}">
                <ns2:creationId id="{D6FB137D-326E-45A6-B62F-1D3C409D2DE1}"/>
              </a:ext>
            </a:extLst>
          </p:cNvPr>
          <p:cNvSpPr>
            <a:spLocks noGrp="1"/>
          </p:cNvSpPr>
          <p:nvPr/>
        </p:nvSpPr>
        <p:spPr>
          <a:xfrm>
            <a:off x="6362700" y="3676650"/>
            <a:ext cx="521970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725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725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Powtarzalne, konkretne i możliwe do opisania.</a:t>
            </a:r>
          </a:p>
        </p:txBody>
      </p:sp>
      <p:sp>
        <p:nvSpPr>
          <p:cNvPr id="8" name="02">
            <a:extLst>
              <a:ext uri="{FF2B5EF4-FFF2-40B4-BE49-F238E27FC236}">
                <ns2:creationId id="{81445EF5-645E-4269-9BC2-504FD2EEA47B}"/>
              </a:ext>
            </a:extLst>
          </p:cNvPr>
          <p:cNvSpPr>
            <a:spLocks noGrp="1"/>
          </p:cNvSpPr>
          <p:nvPr/>
        </p:nvSpPr>
        <p:spPr>
          <a:xfrm>
            <a:off x="609600" y="4333875"/>
            <a:ext cx="742950" cy="46672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 algn="l">
              <a:defRPr sz="2400" b="0">
                <a:solidFill>
                  <a:srgbClr val="C1EC79"/>
                </a:solidFill>
                <a:latin typeface="Google Sans Code"/>
                <a:ea typeface="Google Sans Code"/>
                <a:cs typeface="Google Sans Code"/>
              </a:defRPr>
            </a:pPr>
            <a:r>
              <a:rPr sz="2400" b="0">
                <a:solidFill>
                  <a:srgbClr val="C1EC79"/>
                </a:solidFill>
                <a:latin typeface="Google Sans Code"/>
                <a:ea typeface="Google Sans Code"/>
                <a:cs typeface="Google Sans Code"/>
              </a:rPr>
              <a:t>02</a:t>
            </a:r>
          </a:p>
        </p:txBody>
      </p:sp>
      <p:sp>
        <p:nvSpPr>
          <p:cNvPr id="9" name="Ustalcie kryterium">
            <a:extLst>
              <a:ext uri="{FF2B5EF4-FFF2-40B4-BE49-F238E27FC236}">
                <ns2:creationId id="{2A338A98-B7AA-44EC-AD2B-A86A4052CD7E}"/>
              </a:ext>
            </a:extLst>
          </p:cNvPr>
          <p:cNvSpPr>
            <a:spLocks noGrp="1"/>
          </p:cNvSpPr>
          <p:nvPr/>
        </p:nvSpPr>
        <p:spPr>
          <a:xfrm>
            <a:off x="1457325" y="4371975"/>
            <a:ext cx="4457700" cy="447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1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Ustalcie kryterium</a:t>
            </a:r>
          </a:p>
        </p:txBody>
      </p:sp>
      <p:sp>
        <p:nvSpPr>
          <p:cNvPr id="10" name="Po czym poznacie, że wynik jest użyteczny?">
            <a:extLst>
              <a:ext uri="{FF2B5EF4-FFF2-40B4-BE49-F238E27FC236}">
                <ns2:creationId id="{647FB11C-C1A6-4BB2-8FA6-A05AA74D7D59}"/>
              </a:ext>
            </a:extLst>
          </p:cNvPr>
          <p:cNvSpPr>
            <a:spLocks noGrp="1"/>
          </p:cNvSpPr>
          <p:nvPr/>
        </p:nvSpPr>
        <p:spPr>
          <a:xfrm>
            <a:off x="6362700" y="4410075"/>
            <a:ext cx="521970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725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725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Po czym poznacie, że wynik jest użyteczny?</a:t>
            </a:r>
          </a:p>
        </p:txBody>
      </p:sp>
      <p:sp>
        <p:nvSpPr>
          <p:cNvPr id="11" name="03">
            <a:extLst>
              <a:ext uri="{FF2B5EF4-FFF2-40B4-BE49-F238E27FC236}">
                <ns2:creationId id="{C4D04837-9D77-4AD7-8A67-64A60EE9B4AB}"/>
              </a:ext>
            </a:extLst>
          </p:cNvPr>
          <p:cNvSpPr>
            <a:spLocks noGrp="1"/>
          </p:cNvSpPr>
          <p:nvPr/>
        </p:nvSpPr>
        <p:spPr>
          <a:xfrm>
            <a:off x="609600" y="5067300"/>
            <a:ext cx="742950" cy="46672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 algn="l">
              <a:defRPr sz="2400" b="0">
                <a:solidFill>
                  <a:srgbClr val="C1EC79"/>
                </a:solidFill>
                <a:latin typeface="Google Sans Code"/>
                <a:ea typeface="Google Sans Code"/>
                <a:cs typeface="Google Sans Code"/>
              </a:defRPr>
            </a:pPr>
            <a:r>
              <a:rPr sz="2400" b="0">
                <a:solidFill>
                  <a:srgbClr val="C1EC79"/>
                </a:solidFill>
                <a:latin typeface="Google Sans Code"/>
                <a:ea typeface="Google Sans Code"/>
                <a:cs typeface="Google Sans Code"/>
              </a:rPr>
              <a:t>03</a:t>
            </a:r>
          </a:p>
        </p:txBody>
      </p:sp>
      <p:sp>
        <p:nvSpPr>
          <p:cNvPr id="12" name="Zaproponujcie próbę">
            <a:extLst>
              <a:ext uri="{FF2B5EF4-FFF2-40B4-BE49-F238E27FC236}">
                <ns2:creationId id="{D5A2A5CE-BBC8-4720-BD48-712060E843BF}"/>
              </a:ext>
            </a:extLst>
          </p:cNvPr>
          <p:cNvSpPr>
            <a:spLocks noGrp="1"/>
          </p:cNvSpPr>
          <p:nvPr/>
        </p:nvSpPr>
        <p:spPr>
          <a:xfrm>
            <a:off x="1457325" y="5105400"/>
            <a:ext cx="4457700" cy="447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1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Zaproponujcie próbę</a:t>
            </a:r>
          </a:p>
        </p:txBody>
      </p:sp>
      <p:sp>
        <p:nvSpPr>
          <p:cNvPr id="13" name="Jaki mały eksperyment da pierwszą odpowiedź?">
            <a:extLst>
              <a:ext uri="{FF2B5EF4-FFF2-40B4-BE49-F238E27FC236}">
                <ns2:creationId id="{07BEFC69-571A-4A31-9AAD-521D4F7D406B}"/>
              </a:ext>
            </a:extLst>
          </p:cNvPr>
          <p:cNvSpPr>
            <a:spLocks noGrp="1"/>
          </p:cNvSpPr>
          <p:nvPr/>
        </p:nvSpPr>
        <p:spPr>
          <a:xfrm>
            <a:off x="6362700" y="5143500"/>
            <a:ext cx="521970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725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725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Jaki mały eksperyment da pierwszą odpowiedź?</a:t>
            </a:r>
          </a:p>
        </p:txBody>
      </p:sp>
    </p:spTree>
    <p:extLst>
      <p:ext uri="{BB962C8B-B14F-4D97-AF65-F5344CB8AC3E}">
        <ns3:creationId val="181045577"/>
      </p:ext>
    </p:extLst>
  </p:cSld>
</p:sld>
</file>

<file path=ppt/slides/slide23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bg>
      <p:bgPr>
        <a:solidFill>
          <a:srgbClr val="101013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14" name="T13.AI">
            <a:extLst>
              <a:ext uri="{FF2B5EF4-FFF2-40B4-BE49-F238E27FC236}">
                <ns2:creationId id="{830C3BBC-2581-43FA-B3E5-771509617038}"/>
              </a:ext>
            </a:extLst>
          </p:cNvPr>
          <p:cNvSpPr>
            <a:spLocks noGrp="1"/>
          </p:cNvSpPr>
          <p:nvPr/>
        </p:nvSpPr>
        <p:spPr>
          <a:xfrm>
            <a:off x="609600" y="342900"/>
            <a:ext cx="1905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T13.AI</a:t>
            </a:r>
          </a:p>
        </p:txBody>
      </p:sp>
      <p:sp>
        <p:nvSpPr>
          <p:cNvPr id="2" name="23">
            <a:extLst>
              <a:ext uri="{FF2B5EF4-FFF2-40B4-BE49-F238E27FC236}">
                <ns2:creationId id="{7EFF0B92-7AB1-4BDC-9832-3E55A011B125}"/>
              </a:ext>
            </a:extLst>
          </p:cNvPr>
          <p:cNvSpPr>
            <a:spLocks noGrp="1"/>
          </p:cNvSpPr>
          <p:nvPr>
            <p:ph type="sldNum" sz="quarter" idx="100"/>
          </p:nvPr>
        </p:nvSpPr>
        <p:spPr>
          <a:xfrm>
            <a:off x="10972800" y="6191250"/>
            <a:ext cx="6096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defRPr>
            </a:pPr>
            <a:fld id="{BD007D4B-B65D-567A-9F92-9C7123ED8D96}" type="slidenum">
              <a: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rPr>
              <a:t>23</a:t>
            </a:fld>
          </a:p>
        </p:txBody>
      </p:sp>
      <p:sp>
        <p:nvSpPr>
          <p:cNvPr id="4" name="Najczęstsze pytania">
            <a:extLst>
              <a:ext uri="{FF2B5EF4-FFF2-40B4-BE49-F238E27FC236}">
                <ns2:creationId id="{C06AAD13-6632-4178-94C6-931381E63085}"/>
              </a:ext>
            </a:extLst>
          </p:cNvPr>
          <p:cNvSpPr>
            <a:spLocks noGrp="1"/>
          </p:cNvSpPr>
          <p:nvPr/>
        </p:nvSpPr>
        <p:spPr>
          <a:xfrm>
            <a:off x="609600" y="1200150"/>
            <a:ext cx="10972800" cy="1238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Najczęstsze pytania</a:t>
            </a:r>
          </a:p>
        </p:txBody>
      </p:sp>
      <p:sp>
        <p:nvSpPr>
          <p:cNvPr id="5" name="">
            <a:extLst>
              <a:ext uri="{FF2B5EF4-FFF2-40B4-BE49-F238E27FC236}">
                <ns2:creationId id="{06AD84EF-E2B9-411A-95B4-7FF4CD50C416}"/>
              </a:ext>
            </a:extLst>
          </p:cNvPr>
          <p:cNvSpPr>
            <a:spLocks noGrp="1"/>
          </p:cNvSpPr>
          <p:nvPr/>
        </p:nvSpPr>
        <p:spPr>
          <a:xfrm>
            <a:off x="609600" y="2752725"/>
            <a:ext cx="10972800" cy="9525"/>
          </a:xfrm>
          <a:prstGeom prst="rect">
            <a:avLst/>
          </a:prstGeom>
          <a:solidFill>
            <a:srgbClr val="35323E"/>
          </a:solidFill>
          <a:ln w="0">
            <a:noFill/>
          </a:ln>
        </p:spPr>
      </p:sp>
      <p:sp>
        <p:nvSpPr>
          <p:cNvPr id="6" name="[Pytanie pierwsze?]">
            <a:extLst>
              <a:ext uri="{FF2B5EF4-FFF2-40B4-BE49-F238E27FC236}">
                <ns2:creationId id="{7DDFBD32-6B8A-4F0F-9D1F-50BD98C4C69C}"/>
              </a:ext>
            </a:extLst>
          </p:cNvPr>
          <p:cNvSpPr>
            <a:spLocks noGrp="1"/>
          </p:cNvSpPr>
          <p:nvPr/>
        </p:nvSpPr>
        <p:spPr>
          <a:xfrm>
            <a:off x="609600" y="3000375"/>
            <a:ext cx="4667250" cy="600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400" b="1">
                <a:solidFill>
                  <a:srgbClr val="C9A5FF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400" b="1">
                <a:solidFill>
                  <a:srgbClr val="C9A5FF"/>
                </a:solidFill>
                <a:latin typeface="Google Sans Flex"/>
                <a:ea typeface="Google Sans Flex"/>
                <a:cs typeface="Google Sans Flex"/>
              </a:rPr>
              <a:t>[Pytanie pierwsze?]</a:t>
            </a:r>
          </a:p>
        </p:txBody>
      </p:sp>
      <p:sp>
        <p:nvSpPr>
          <p:cNvPr id="7" name="[Krótka odpowiedź. Najpierw sedno, następnie potrz">
            <a:extLst>
              <a:ext uri="{FF2B5EF4-FFF2-40B4-BE49-F238E27FC236}">
                <ns2:creationId id="{6DC8AE72-3163-405A-BD00-CB07D60E917D}"/>
              </a:ext>
            </a:extLst>
          </p:cNvPr>
          <p:cNvSpPr>
            <a:spLocks noGrp="1"/>
          </p:cNvSpPr>
          <p:nvPr/>
        </p:nvSpPr>
        <p:spPr>
          <a:xfrm>
            <a:off x="6000750" y="3009900"/>
            <a:ext cx="5581650" cy="733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[Krótka odpowiedź. Najpierw sedno, następnie potrzebne wyjaśnienie.]</a:t>
            </a:r>
          </a:p>
        </p:txBody>
      </p:sp>
      <p:sp>
        <p:nvSpPr>
          <p:cNvPr id="8" name="">
            <a:extLst>
              <a:ext uri="{FF2B5EF4-FFF2-40B4-BE49-F238E27FC236}">
                <ns2:creationId id="{9B9ED2B2-95F6-421C-8438-2E264FEEE233}"/>
              </a:ext>
            </a:extLst>
          </p:cNvPr>
          <p:cNvSpPr>
            <a:spLocks noGrp="1"/>
          </p:cNvSpPr>
          <p:nvPr/>
        </p:nvSpPr>
        <p:spPr>
          <a:xfrm>
            <a:off x="609600" y="3810000"/>
            <a:ext cx="10972800" cy="9525"/>
          </a:xfrm>
          <a:prstGeom prst="rect">
            <a:avLst/>
          </a:prstGeom>
          <a:solidFill>
            <a:srgbClr val="35323E"/>
          </a:solidFill>
          <a:ln w="0">
            <a:noFill/>
          </a:ln>
        </p:spPr>
      </p:sp>
      <p:sp>
        <p:nvSpPr>
          <p:cNvPr id="9" name="[Pytanie drugie?]">
            <a:extLst>
              <a:ext uri="{FF2B5EF4-FFF2-40B4-BE49-F238E27FC236}">
                <ns2:creationId id="{265F067C-A9A4-47C6-B054-8AF1FFDC776B}"/>
              </a:ext>
            </a:extLst>
          </p:cNvPr>
          <p:cNvSpPr>
            <a:spLocks noGrp="1"/>
          </p:cNvSpPr>
          <p:nvPr/>
        </p:nvSpPr>
        <p:spPr>
          <a:xfrm>
            <a:off x="609600" y="4057650"/>
            <a:ext cx="4667250" cy="600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400" b="1">
                <a:solidFill>
                  <a:srgbClr val="C9A5FF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400" b="1">
                <a:solidFill>
                  <a:srgbClr val="C9A5FF"/>
                </a:solidFill>
                <a:latin typeface="Google Sans Flex"/>
                <a:ea typeface="Google Sans Flex"/>
                <a:cs typeface="Google Sans Flex"/>
              </a:rPr>
              <a:t>[Pytanie drugie?]</a:t>
            </a:r>
          </a:p>
        </p:txBody>
      </p:sp>
      <p:sp>
        <p:nvSpPr>
          <p:cNvPr id="10" name="[Krótka odpowiedź. Jedno zagadnienie na każdy wier">
            <a:extLst>
              <a:ext uri="{FF2B5EF4-FFF2-40B4-BE49-F238E27FC236}">
                <ns2:creationId id="{4895E539-430D-4689-9CBE-500B3298AB4F}"/>
              </a:ext>
            </a:extLst>
          </p:cNvPr>
          <p:cNvSpPr>
            <a:spLocks noGrp="1"/>
          </p:cNvSpPr>
          <p:nvPr/>
        </p:nvSpPr>
        <p:spPr>
          <a:xfrm>
            <a:off x="6000750" y="4067175"/>
            <a:ext cx="5581650" cy="733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[Krótka odpowiedź. Jedno zagadnienie na każdy wiersz.]</a:t>
            </a:r>
          </a:p>
        </p:txBody>
      </p:sp>
      <p:sp>
        <p:nvSpPr>
          <p:cNvPr id="11" name="">
            <a:extLst>
              <a:ext uri="{FF2B5EF4-FFF2-40B4-BE49-F238E27FC236}">
                <ns2:creationId id="{FAA4FB44-B907-46D9-B93E-68B90A5AD026}"/>
              </a:ext>
            </a:extLst>
          </p:cNvPr>
          <p:cNvSpPr>
            <a:spLocks noGrp="1"/>
          </p:cNvSpPr>
          <p:nvPr/>
        </p:nvSpPr>
        <p:spPr>
          <a:xfrm>
            <a:off x="609600" y="4867275"/>
            <a:ext cx="10972800" cy="9525"/>
          </a:xfrm>
          <a:prstGeom prst="rect">
            <a:avLst/>
          </a:prstGeom>
          <a:solidFill>
            <a:srgbClr val="35323E"/>
          </a:solidFill>
          <a:ln w="0">
            <a:noFill/>
          </a:ln>
        </p:spPr>
      </p:sp>
      <p:sp>
        <p:nvSpPr>
          <p:cNvPr id="12" name="[Pytanie trzecie?]">
            <a:extLst>
              <a:ext uri="{FF2B5EF4-FFF2-40B4-BE49-F238E27FC236}">
                <ns2:creationId id="{F8570822-05D9-449D-94CE-581CC967F2ED}"/>
              </a:ext>
            </a:extLst>
          </p:cNvPr>
          <p:cNvSpPr>
            <a:spLocks noGrp="1"/>
          </p:cNvSpPr>
          <p:nvPr/>
        </p:nvSpPr>
        <p:spPr>
          <a:xfrm>
            <a:off x="609600" y="5114925"/>
            <a:ext cx="4667250" cy="600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400" b="1">
                <a:solidFill>
                  <a:srgbClr val="C9A5FF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400" b="1">
                <a:solidFill>
                  <a:srgbClr val="C9A5FF"/>
                </a:solidFill>
                <a:latin typeface="Google Sans Flex"/>
                <a:ea typeface="Google Sans Flex"/>
                <a:cs typeface="Google Sans Flex"/>
              </a:rPr>
              <a:t>[Pytanie trzecie?]</a:t>
            </a:r>
          </a:p>
        </p:txBody>
      </p:sp>
      <p:sp>
        <p:nvSpPr>
          <p:cNvPr id="13" name="[Krótka odpowiedź z konkretnym przykładem lub wska">
            <a:extLst>
              <a:ext uri="{FF2B5EF4-FFF2-40B4-BE49-F238E27FC236}">
                <ns2:creationId id="{1F048BB8-A275-4790-8D02-40ACC2CAEC1B}"/>
              </a:ext>
            </a:extLst>
          </p:cNvPr>
          <p:cNvSpPr>
            <a:spLocks noGrp="1"/>
          </p:cNvSpPr>
          <p:nvPr/>
        </p:nvSpPr>
        <p:spPr>
          <a:xfrm>
            <a:off x="6000750" y="5124450"/>
            <a:ext cx="5581650" cy="733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[Krótka odpowiedź z konkretnym przykładem lub wskazaniem kolejnego kroku.]</a:t>
            </a:r>
          </a:p>
        </p:txBody>
      </p:sp>
    </p:spTree>
    <p:extLst>
      <p:ext uri="{BB962C8B-B14F-4D97-AF65-F5344CB8AC3E}">
        <ns3:creationId val="1411501621"/>
      </p:ext>
    </p:extLst>
  </p:cSld>
</p:sld>
</file>

<file path=ppt/slides/slide24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bg>
      <p:bgPr>
        <a:solidFill>
          <a:srgbClr val="101013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14" name="T13.AI">
            <a:extLst>
              <a:ext uri="{FF2B5EF4-FFF2-40B4-BE49-F238E27FC236}">
                <ns2:creationId id="{518E039F-3699-40A8-8EB5-EF834B0DAF3A}"/>
              </a:ext>
            </a:extLst>
          </p:cNvPr>
          <p:cNvSpPr>
            <a:spLocks noGrp="1"/>
          </p:cNvSpPr>
          <p:nvPr/>
        </p:nvSpPr>
        <p:spPr>
          <a:xfrm>
            <a:off x="609600" y="342900"/>
            <a:ext cx="1905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T13.AI</a:t>
            </a:r>
          </a:p>
        </p:txBody>
      </p:sp>
      <p:sp>
        <p:nvSpPr>
          <p:cNvPr id="2" name="24">
            <a:extLst>
              <a:ext uri="{FF2B5EF4-FFF2-40B4-BE49-F238E27FC236}">
                <ns2:creationId id="{E86F99D6-6DD5-4D1A-8E2D-C578F3CD52A9}"/>
              </a:ext>
            </a:extLst>
          </p:cNvPr>
          <p:cNvSpPr>
            <a:spLocks noGrp="1"/>
          </p:cNvSpPr>
          <p:nvPr>
            <p:ph type="sldNum" sz="quarter" idx="100"/>
          </p:nvPr>
        </p:nvSpPr>
        <p:spPr>
          <a:xfrm>
            <a:off x="10972800" y="6191250"/>
            <a:ext cx="6096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defRPr>
            </a:pPr>
            <a:fld id="{7D613F68-E3A1-576B-9E99-F96C6670AE56}" type="slidenum">
              <a: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rPr>
              <a:t>24</a:t>
            </a:fld>
          </a:p>
        </p:txBody>
      </p:sp>
      <p:sp>
        <p:nvSpPr>
          <p:cNvPr id="4" name="Trzy rzeczy do zapamiętania">
            <a:extLst>
              <a:ext uri="{FF2B5EF4-FFF2-40B4-BE49-F238E27FC236}">
                <ns2:creationId id="{7DA92771-2DC5-4BBB-8408-918D1394FBE4}"/>
              </a:ext>
            </a:extLst>
          </p:cNvPr>
          <p:cNvSpPr>
            <a:spLocks noGrp="1"/>
          </p:cNvSpPr>
          <p:nvPr/>
        </p:nvSpPr>
        <p:spPr>
          <a:xfrm>
            <a:off x="609600" y="1200150"/>
            <a:ext cx="10972800" cy="1238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Trzy rzeczy do zapamiętania</a:t>
            </a:r>
          </a:p>
        </p:txBody>
      </p:sp>
      <p:sp>
        <p:nvSpPr>
          <p:cNvPr id="5" name="01">
            <a:extLst>
              <a:ext uri="{FF2B5EF4-FFF2-40B4-BE49-F238E27FC236}">
                <ns2:creationId id="{6CC46372-E175-429B-9A40-4623B064077C}"/>
              </a:ext>
            </a:extLst>
          </p:cNvPr>
          <p:cNvSpPr>
            <a:spLocks noGrp="1"/>
          </p:cNvSpPr>
          <p:nvPr/>
        </p:nvSpPr>
        <p:spPr>
          <a:xfrm>
            <a:off x="609600" y="2828925"/>
            <a:ext cx="742950" cy="46672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 algn="l">
              <a:defRPr sz="2400" b="0">
                <a:solidFill>
                  <a:srgbClr val="C9A5FF"/>
                </a:solidFill>
                <a:latin typeface="Google Sans Code"/>
                <a:ea typeface="Google Sans Code"/>
                <a:cs typeface="Google Sans Code"/>
              </a:defRPr>
            </a:pPr>
            <a:r>
              <a:rPr sz="2400" b="0">
                <a:solidFill>
                  <a:srgbClr val="C9A5FF"/>
                </a:solidFill>
                <a:latin typeface="Google Sans Code"/>
                <a:ea typeface="Google Sans Code"/>
                <a:cs typeface="Google Sans Code"/>
              </a:rPr>
              <a:t>01</a:t>
            </a:r>
          </a:p>
        </p:txBody>
      </p:sp>
      <p:sp>
        <p:nvSpPr>
          <p:cNvPr id="6" name="[Najważniejszy wniosek]">
            <a:extLst>
              <a:ext uri="{FF2B5EF4-FFF2-40B4-BE49-F238E27FC236}">
                <ns2:creationId id="{CB360BD4-A8CA-4C8F-B0CD-DB8AFF4F4E3D}"/>
              </a:ext>
            </a:extLst>
          </p:cNvPr>
          <p:cNvSpPr>
            <a:spLocks noGrp="1"/>
          </p:cNvSpPr>
          <p:nvPr/>
        </p:nvSpPr>
        <p:spPr>
          <a:xfrm>
            <a:off x="1476375" y="2790825"/>
            <a:ext cx="9525000" cy="590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8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8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[Najważniejszy wniosek]</a:t>
            </a:r>
          </a:p>
        </p:txBody>
      </p:sp>
      <p:sp>
        <p:nvSpPr>
          <p:cNvPr id="7" name="02">
            <a:extLst>
              <a:ext uri="{FF2B5EF4-FFF2-40B4-BE49-F238E27FC236}">
                <ns2:creationId id="{7C64C91B-7B15-41F8-BB0C-39260BB2B4E0}"/>
              </a:ext>
            </a:extLst>
          </p:cNvPr>
          <p:cNvSpPr>
            <a:spLocks noGrp="1"/>
          </p:cNvSpPr>
          <p:nvPr/>
        </p:nvSpPr>
        <p:spPr>
          <a:xfrm>
            <a:off x="609600" y="3581400"/>
            <a:ext cx="742950" cy="46672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 algn="l">
              <a:defRPr sz="2400" b="0">
                <a:solidFill>
                  <a:srgbClr val="C9A5FF"/>
                </a:solidFill>
                <a:latin typeface="Google Sans Code"/>
                <a:ea typeface="Google Sans Code"/>
                <a:cs typeface="Google Sans Code"/>
              </a:defRPr>
            </a:pPr>
            <a:r>
              <a:rPr sz="2400" b="0">
                <a:solidFill>
                  <a:srgbClr val="C9A5FF"/>
                </a:solidFill>
                <a:latin typeface="Google Sans Code"/>
                <a:ea typeface="Google Sans Code"/>
                <a:cs typeface="Google Sans Code"/>
              </a:rPr>
              <a:t>02</a:t>
            </a:r>
          </a:p>
        </p:txBody>
      </p:sp>
      <p:sp>
        <p:nvSpPr>
          <p:cNvPr id="8" name="[Co ten wniosek zmienia]">
            <a:extLst>
              <a:ext uri="{FF2B5EF4-FFF2-40B4-BE49-F238E27FC236}">
                <ns2:creationId id="{8DBAF326-9CA6-49B8-9DD4-90FAA4C3490E}"/>
              </a:ext>
            </a:extLst>
          </p:cNvPr>
          <p:cNvSpPr>
            <a:spLocks noGrp="1"/>
          </p:cNvSpPr>
          <p:nvPr/>
        </p:nvSpPr>
        <p:spPr>
          <a:xfrm>
            <a:off x="1476375" y="3543300"/>
            <a:ext cx="9525000" cy="590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8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8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[Co ten wniosek zmienia]</a:t>
            </a:r>
          </a:p>
        </p:txBody>
      </p:sp>
      <p:sp>
        <p:nvSpPr>
          <p:cNvPr id="9" name="03">
            <a:extLst>
              <a:ext uri="{FF2B5EF4-FFF2-40B4-BE49-F238E27FC236}">
                <ns2:creationId id="{5CC33EAF-E9B3-4AFB-9F2D-B7D32503AFD4}"/>
              </a:ext>
            </a:extLst>
          </p:cNvPr>
          <p:cNvSpPr>
            <a:spLocks noGrp="1"/>
          </p:cNvSpPr>
          <p:nvPr/>
        </p:nvSpPr>
        <p:spPr>
          <a:xfrm>
            <a:off x="609600" y="4333875"/>
            <a:ext cx="742950" cy="46672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 algn="l">
              <a:defRPr sz="2400" b="0">
                <a:solidFill>
                  <a:srgbClr val="C9A5FF"/>
                </a:solidFill>
                <a:latin typeface="Google Sans Code"/>
                <a:ea typeface="Google Sans Code"/>
                <a:cs typeface="Google Sans Code"/>
              </a:defRPr>
            </a:pPr>
            <a:r>
              <a:rPr sz="2400" b="0">
                <a:solidFill>
                  <a:srgbClr val="C9A5FF"/>
                </a:solidFill>
                <a:latin typeface="Google Sans Code"/>
                <a:ea typeface="Google Sans Code"/>
                <a:cs typeface="Google Sans Code"/>
              </a:rPr>
              <a:t>03</a:t>
            </a:r>
          </a:p>
        </p:txBody>
      </p:sp>
      <p:sp>
        <p:nvSpPr>
          <p:cNvPr id="10" name="[Jaka decyzja z niego wynika]">
            <a:extLst>
              <a:ext uri="{FF2B5EF4-FFF2-40B4-BE49-F238E27FC236}">
                <ns2:creationId id="{98EBDB11-2F9C-4CDD-B9F9-F5757CF4B08C}"/>
              </a:ext>
            </a:extLst>
          </p:cNvPr>
          <p:cNvSpPr>
            <a:spLocks noGrp="1"/>
          </p:cNvSpPr>
          <p:nvPr/>
        </p:nvSpPr>
        <p:spPr>
          <a:xfrm>
            <a:off x="1476375" y="4295775"/>
            <a:ext cx="9525000" cy="590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8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8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[Jaka decyzja z niego wynika]</a:t>
            </a:r>
          </a:p>
        </p:txBody>
      </p:sp>
      <p:sp>
        <p:nvSpPr>
          <p:cNvPr id="11" name="">
            <a:extLst>
              <a:ext uri="{FF2B5EF4-FFF2-40B4-BE49-F238E27FC236}">
                <ns2:creationId id="{9C1D5326-B58C-45D7-9618-817208A2CC93}"/>
              </a:ext>
            </a:extLst>
          </p:cNvPr>
          <p:cNvSpPr>
            <a:spLocks noGrp="1"/>
          </p:cNvSpPr>
          <p:nvPr/>
        </p:nvSpPr>
        <p:spPr>
          <a:xfrm>
            <a:off x="609600" y="5162550"/>
            <a:ext cx="10972800" cy="819150"/>
          </a:xfrm>
          <a:prstGeom prst="rect">
            <a:avLst/>
          </a:prstGeom>
          <a:solidFill>
            <a:srgbClr val="C1EC79"/>
          </a:solidFill>
          <a:ln w="0">
            <a:noFill/>
          </a:ln>
        </p:spPr>
      </p:sp>
      <p:sp>
        <p:nvSpPr>
          <p:cNvPr id="12" name="NASTĘPNY KROK">
            <a:extLst>
              <a:ext uri="{FF2B5EF4-FFF2-40B4-BE49-F238E27FC236}">
                <ns2:creationId id="{04EE32AC-D26A-48E1-9FBA-E892F0821664}"/>
              </a:ext>
            </a:extLst>
          </p:cNvPr>
          <p:cNvSpPr>
            <a:spLocks noGrp="1"/>
          </p:cNvSpPr>
          <p:nvPr/>
        </p:nvSpPr>
        <p:spPr>
          <a:xfrm>
            <a:off x="828675" y="5457825"/>
            <a:ext cx="2619375" cy="2762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200" b="0">
                <a:solidFill>
                  <a:srgbClr val="17111F"/>
                </a:solidFill>
                <a:latin typeface="Google Sans Code"/>
                <a:ea typeface="Google Sans Code"/>
                <a:cs typeface="Google Sans Code"/>
              </a:defRPr>
            </a:pPr>
            <a:r>
              <a:rPr sz="1200" b="0">
                <a:solidFill>
                  <a:srgbClr val="17111F"/>
                </a:solidFill>
                <a:latin typeface="Google Sans Code"/>
                <a:ea typeface="Google Sans Code"/>
                <a:cs typeface="Google Sans Code"/>
              </a:rPr>
              <a:t>NASTĘPNY KROK</a:t>
            </a:r>
          </a:p>
        </p:txBody>
      </p:sp>
      <p:sp>
        <p:nvSpPr>
          <p:cNvPr id="13" name="[Działanie] / [Osoba] / [Termin]">
            <a:extLst>
              <a:ext uri="{FF2B5EF4-FFF2-40B4-BE49-F238E27FC236}">
                <ns2:creationId id="{540FDBDE-5FEC-4171-B737-E089185B0924}"/>
              </a:ext>
            </a:extLst>
          </p:cNvPr>
          <p:cNvSpPr>
            <a:spLocks noGrp="1"/>
          </p:cNvSpPr>
          <p:nvPr/>
        </p:nvSpPr>
        <p:spPr>
          <a:xfrm>
            <a:off x="3724275" y="5372100"/>
            <a:ext cx="7600950" cy="4667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1">
                <a:solidFill>
                  <a:srgbClr val="17111F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250" b="1">
                <a:solidFill>
                  <a:srgbClr val="17111F"/>
                </a:solidFill>
                <a:latin typeface="Google Sans Flex"/>
                <a:ea typeface="Google Sans Flex"/>
                <a:cs typeface="Google Sans Flex"/>
              </a:rPr>
              <a:t>[Działanie] / [Osoba] / [Termin]</a:t>
            </a:r>
          </a:p>
        </p:txBody>
      </p:sp>
    </p:spTree>
    <p:extLst>
      <p:ext uri="{BB962C8B-B14F-4D97-AF65-F5344CB8AC3E}">
        <ns3:creationId val="1467968274"/>
      </p:ext>
    </p:extLst>
  </p:cSld>
</p:sld>
</file>

<file path=ppt/slides/slide25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bg>
      <p:bgPr>
        <a:solidFill>
          <a:srgbClr val="101013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8" name="T13.AI">
            <a:extLst>
              <a:ext uri="{FF2B5EF4-FFF2-40B4-BE49-F238E27FC236}">
                <ns2:creationId id="{542B89A7-270E-4B8A-A16B-0FD00A294352}"/>
              </a:ext>
            </a:extLst>
          </p:cNvPr>
          <p:cNvSpPr>
            <a:spLocks noGrp="1"/>
          </p:cNvSpPr>
          <p:nvPr/>
        </p:nvSpPr>
        <p:spPr>
          <a:xfrm>
            <a:off x="609600" y="342900"/>
            <a:ext cx="1905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T13.AI</a:t>
            </a:r>
          </a:p>
        </p:txBody>
      </p:sp>
      <p:sp>
        <p:nvSpPr>
          <p:cNvPr id="2" name="25">
            <a:extLst>
              <a:ext uri="{FF2B5EF4-FFF2-40B4-BE49-F238E27FC236}">
                <ns2:creationId id="{C110FBA0-AE29-4126-B1CD-08E06F3BDD02}"/>
              </a:ext>
            </a:extLst>
          </p:cNvPr>
          <p:cNvSpPr>
            <a:spLocks noGrp="1"/>
          </p:cNvSpPr>
          <p:nvPr>
            <p:ph type="sldNum" sz="quarter" idx="100"/>
          </p:nvPr>
        </p:nvSpPr>
        <p:spPr>
          <a:xfrm>
            <a:off x="10972800" y="6191250"/>
            <a:ext cx="6096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defRPr>
            </a:pPr>
            <a:fld id="{1F487BD4-0B96-54AA-9FCC-B4DC64497BCE}" type="slidenum">
              <a: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rPr>
              <a:t>33</a:t>
            </a:fld>
          </a:p>
        </p:txBody>
      </p:sp>
      <p:sp>
        <p:nvSpPr>
          <p:cNvPr id="4" name="Porozmawiajmy o Waszym">
            <a:extLst>
              <a:ext uri="{FF2B5EF4-FFF2-40B4-BE49-F238E27FC236}">
                <ns2:creationId id="{715D20CE-49C6-4002-A1B4-A9BFB967D099}"/>
              </a:ext>
            </a:extLst>
          </p:cNvPr>
          <p:cNvSpPr>
            <a:spLocks noGrp="1"/>
          </p:cNvSpPr>
          <p:nvPr/>
        </p:nvSpPr>
        <p:spPr>
          <a:xfrm>
            <a:off x="609600" y="1504950"/>
            <a:ext cx="10668000" cy="20288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682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682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Porozmawiajmy</a:t>
            </a:r>
          </a:p>
          <a:p>
            <a:pPr algn="l">
              <a:defRPr sz="682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682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o Waszym</a:t>
            </a:r>
          </a:p>
        </p:txBody>
      </p:sp>
      <p:sp>
        <p:nvSpPr>
          <p:cNvPr id="5" name="następnym kroku">
            <a:extLst>
              <a:ext uri="{FF2B5EF4-FFF2-40B4-BE49-F238E27FC236}">
                <ns2:creationId id="{7F001077-1148-4BF6-92DF-97BAD4E6682B}"/>
              </a:ext>
            </a:extLst>
          </p:cNvPr>
          <p:cNvSpPr>
            <a:spLocks noGrp="1"/>
          </p:cNvSpPr>
          <p:nvPr/>
        </p:nvSpPr>
        <p:spPr>
          <a:xfrm>
            <a:off x="609600" y="3590925"/>
            <a:ext cx="10953750" cy="1200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6600" b="1">
                <a:solidFill>
                  <a:srgbClr val="C9A5FF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6600" b="1">
                <a:solidFill>
                  <a:srgbClr val="C9A5FF"/>
                </a:solidFill>
                <a:latin typeface="Google Sans Flex"/>
                <a:ea typeface="Google Sans Flex"/>
                <a:cs typeface="Google Sans Flex"/>
              </a:rPr>
              <a:t>następnym kroku</a:t>
            </a:r>
          </a:p>
        </p:txBody>
      </p:sp>
      <p:sp>
        <p:nvSpPr>
          <p:cNvPr id="6" name="[Imię i nazwisko] / [Rola]">
            <a:extLst>
              <a:ext uri="{FF2B5EF4-FFF2-40B4-BE49-F238E27FC236}">
                <ns2:creationId id="{BEAF2E70-BC4A-4159-B0F2-DAE18535B15F}"/>
              </a:ext>
            </a:extLst>
          </p:cNvPr>
          <p:cNvSpPr>
            <a:spLocks noGrp="1"/>
          </p:cNvSpPr>
          <p:nvPr/>
        </p:nvSpPr>
        <p:spPr>
          <a:xfrm>
            <a:off x="609600" y="5648325"/>
            <a:ext cx="6381750" cy="352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[Imię i nazwisko] / [Rola]</a:t>
            </a:r>
          </a:p>
        </p:txBody>
      </p:sp>
      <p:sp>
        <p:nvSpPr>
          <p:cNvPr id="7" name="hi@t13.ai">
            <a:extLst>
              <a:ext uri="{FF2B5EF4-FFF2-40B4-BE49-F238E27FC236}">
                <ns2:creationId id="{ED4146C6-5625-4F26-B0B5-1730D8D9A09E}"/>
              </a:ext>
            </a:extLst>
          </p:cNvPr>
          <p:cNvSpPr>
            <a:spLocks noGrp="1"/>
          </p:cNvSpPr>
          <p:nvPr/>
        </p:nvSpPr>
        <p:spPr>
          <a:xfrm>
            <a:off x="8324850" y="5572125"/>
            <a:ext cx="3257550" cy="4667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2325" b="0">
                <a:solidFill>
                  <a:srgbClr val="C1EC7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325" b="0">
                <a:solidFill>
                  <a:srgbClr val="C1EC79"/>
                </a:solidFill>
                <a:latin typeface="Google Sans Flex"/>
                <a:ea typeface="Google Sans Flex"/>
                <a:cs typeface="Google Sans Flex"/>
              </a:rPr>
              <a:t>hi@t13.ai</a:t>
            </a:r>
          </a:p>
        </p:txBody>
      </p:sp>
    </p:spTree>
    <p:extLst>
      <p:ext uri="{BB962C8B-B14F-4D97-AF65-F5344CB8AC3E}">
        <ns3:creationId val="1463802280"/>
      </p:ext>
    </p:extLst>
  </p:cSld>
</p:sld>
</file>

<file path=ppt/slides/slide26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bg>
      <p:bgPr>
        <a:solidFill>
          <a:srgbClr val="101013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8" name="T13.AI">
            <a:extLst>
              <a:ext uri="{FF2B5EF4-FFF2-40B4-BE49-F238E27FC236}">
                <ns2:creationId id="{AED38774-DCA2-46D1-8518-82CEE8C25883}"/>
              </a:ext>
            </a:extLst>
          </p:cNvPr>
          <p:cNvSpPr>
            <a:spLocks noGrp="1"/>
          </p:cNvSpPr>
          <p:nvPr/>
        </p:nvSpPr>
        <p:spPr>
          <a:xfrm>
            <a:off x="609600" y="342900"/>
            <a:ext cx="1905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T13.AI</a:t>
            </a:r>
          </a:p>
        </p:txBody>
      </p:sp>
      <p:sp>
        <p:nvSpPr>
          <p:cNvPr id="2" name="26">
            <a:extLst>
              <a:ext uri="{FF2B5EF4-FFF2-40B4-BE49-F238E27FC236}">
                <ns2:creationId id="{7ECBFA3E-3835-41AF-BD60-F4B63ECBAF2E}"/>
              </a:ext>
            </a:extLst>
          </p:cNvPr>
          <p:cNvSpPr>
            <a:spLocks noGrp="1"/>
          </p:cNvSpPr>
          <p:nvPr>
            <p:ph type="sldNum" sz="quarter" idx="100"/>
          </p:nvPr>
        </p:nvSpPr>
        <p:spPr>
          <a:xfrm>
            <a:off x="10972800" y="6191250"/>
            <a:ext cx="6096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defRPr>
            </a:pPr>
            <a:fld id="{81DD4B5A-A3B8-5963-85B4-F29DE531FF8C}" type="slidenum">
              <a: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rPr>
              <a:t>25</a:t>
            </a:fld>
          </a:p>
        </p:txBody>
      </p:sp>
      <p:sp>
        <p:nvSpPr>
          <p:cNvPr id="4" name="Praca z AI zaczyna się od zadania">
            <a:extLst>
              <a:ext uri="{FF2B5EF4-FFF2-40B4-BE49-F238E27FC236}">
                <ns2:creationId id="{9CD0FD60-0BBD-4B99-9642-97C5EAC15BF9}"/>
              </a:ext>
            </a:extLst>
          </p:cNvPr>
          <p:cNvSpPr>
            <a:spLocks noGrp="1"/>
          </p:cNvSpPr>
          <p:nvPr/>
        </p:nvSpPr>
        <p:spPr>
          <a:xfrm>
            <a:off x="609600" y="1200150"/>
            <a:ext cx="10972800" cy="1238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412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412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Praca z AI zaczyna się od zadania</a:t>
            </a:r>
          </a:p>
        </p:txBody>
      </p:sp>
      <p:sp>
        <p:nvSpPr>
          <p:cNvPr id="5" name="Punktem wyjścia jest konkretna praca do wykonania.">
            <a:extLst>
              <a:ext uri="{FF2B5EF4-FFF2-40B4-BE49-F238E27FC236}">
                <ns2:creationId id="{FC8F690F-4701-4155-8702-11E28D17FCF4}"/>
              </a:ext>
            </a:extLst>
          </p:cNvPr>
          <p:cNvSpPr>
            <a:spLocks noGrp="1"/>
          </p:cNvSpPr>
          <p:nvPr/>
        </p:nvSpPr>
        <p:spPr>
          <a:xfrm>
            <a:off x="609600" y="2333625"/>
            <a:ext cx="10972800" cy="1114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175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Punktem wyjścia jest konkretna praca do wykonania. Warto opisać jej cel, odbiorcę i oczekiwany rezultat. Ten kontekst pozwala ustalić, w którym miejscu AI może pomóc oraz czego potrzebujemy, aby ocenić wynik.</a:t>
            </a:r>
          </a:p>
        </p:txBody>
      </p:sp>
      <p:sp>
        <p:nvSpPr>
          <p:cNvPr id="6" name="Pierwsza próba powinna mieć czytelne granice. Wybi">
            <a:extLst>
              <a:ext uri="{FF2B5EF4-FFF2-40B4-BE49-F238E27FC236}">
                <ns2:creationId id="{E2A07419-94F5-4C6E-BBE7-F93837D59C8D}"/>
              </a:ext>
            </a:extLst>
          </p:cNvPr>
          <p:cNvSpPr>
            <a:spLocks noGrp="1"/>
          </p:cNvSpPr>
          <p:nvPr/>
        </p:nvSpPr>
        <p:spPr>
          <a:xfrm>
            <a:off x="609600" y="3533775"/>
            <a:ext cx="10972800" cy="1114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175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Pierwsza próba powinna mieć czytelne granice. Wybieramy jeden przypadek, przygotowujemy potrzebne materiały i ustalamy kryteria oceny. Sprawdzamy zarówno jakość odpowiedzi, jak i czas potrzebny na jej weryfikację.</a:t>
            </a:r>
          </a:p>
        </p:txBody>
      </p:sp>
      <p:sp>
        <p:nvSpPr>
          <p:cNvPr id="7" name="Po zakończeniu próby porównujemy rezultat z punkte">
            <a:extLst>
              <a:ext uri="{FF2B5EF4-FFF2-40B4-BE49-F238E27FC236}">
                <ns2:creationId id="{E8D6CC12-A0BD-4B8D-A94C-78649F844B50}"/>
              </a:ext>
            </a:extLst>
          </p:cNvPr>
          <p:cNvSpPr>
            <a:spLocks noGrp="1"/>
          </p:cNvSpPr>
          <p:nvPr/>
        </p:nvSpPr>
        <p:spPr>
          <a:xfrm>
            <a:off x="609600" y="4733925"/>
            <a:ext cx="10972800" cy="1114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175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Po zakończeniu próby porównujemy rezultat z punktem wyjścia. Opisujemy, co zadziałało, gdzie pojawiły się trudności i czego jeszcze nie wiemy. Na tej podstawie wybieramy następne zadanie lub zmieniamy podejście.</a:t>
            </a:r>
          </a:p>
        </p:txBody>
      </p:sp>
    </p:spTree>
    <p:extLst>
      <p:ext uri="{BB962C8B-B14F-4D97-AF65-F5344CB8AC3E}">
        <ns3:creationId val="235385884"/>
      </p:ext>
    </p:extLst>
  </p:cSld>
</p:sld>
</file>

<file path=ppt/slides/slide27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bg>
      <p:bgPr>
        <a:solidFill>
          <a:srgbClr val="101013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9" name="T13.AI">
            <a:extLst>
              <a:ext uri="{FF2B5EF4-FFF2-40B4-BE49-F238E27FC236}">
                <ns2:creationId id="{71FBDD17-0E98-4E7D-B78A-8ED10EF152C9}"/>
              </a:ext>
            </a:extLst>
          </p:cNvPr>
          <p:cNvSpPr>
            <a:spLocks noGrp="1"/>
          </p:cNvSpPr>
          <p:nvPr/>
        </p:nvSpPr>
        <p:spPr>
          <a:xfrm>
            <a:off x="609600" y="342900"/>
            <a:ext cx="1905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T13.AI</a:t>
            </a:r>
          </a:p>
        </p:txBody>
      </p:sp>
      <p:sp>
        <p:nvSpPr>
          <p:cNvPr id="2" name="27">
            <a:extLst>
              <a:ext uri="{FF2B5EF4-FFF2-40B4-BE49-F238E27FC236}">
                <ns2:creationId id="{370ADE67-F678-4CA9-9473-42F203200228}"/>
              </a:ext>
            </a:extLst>
          </p:cNvPr>
          <p:cNvSpPr>
            <a:spLocks noGrp="1"/>
          </p:cNvSpPr>
          <p:nvPr>
            <p:ph type="sldNum" sz="quarter" idx="100"/>
          </p:nvPr>
        </p:nvSpPr>
        <p:spPr>
          <a:xfrm>
            <a:off x="10972800" y="6191250"/>
            <a:ext cx="6096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defRPr>
            </a:pPr>
            <a:fld id="{827A6D51-BDDD-50CE-B77E-1C469BCB9335}" type="slidenum">
              <a: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rPr>
              <a:t>26</a:t>
            </a:fld>
          </a:p>
        </p:txBody>
      </p:sp>
      <p:sp>
        <p:nvSpPr>
          <p:cNvPr id="4" name="Kontekst i sposób działania">
            <a:extLst>
              <a:ext uri="{FF2B5EF4-FFF2-40B4-BE49-F238E27FC236}">
                <ns2:creationId id="{8A2B19A8-0240-4942-91EF-7CCC236F575A}"/>
              </a:ext>
            </a:extLst>
          </p:cNvPr>
          <p:cNvSpPr>
            <a:spLocks noGrp="1"/>
          </p:cNvSpPr>
          <p:nvPr/>
        </p:nvSpPr>
        <p:spPr>
          <a:xfrm>
            <a:off x="609600" y="1200150"/>
            <a:ext cx="10972800" cy="1238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Kontekst i sposób działania</a:t>
            </a:r>
          </a:p>
        </p:txBody>
      </p:sp>
      <p:sp>
        <p:nvSpPr>
          <p:cNvPr id="5" name="Kontekst">
            <a:extLst>
              <a:ext uri="{FF2B5EF4-FFF2-40B4-BE49-F238E27FC236}">
                <ns2:creationId id="{51050BEF-3794-482D-B9B1-1FBE2F48D94B}"/>
              </a:ext>
            </a:extLst>
          </p:cNvPr>
          <p:cNvSpPr>
            <a:spLocks noGrp="1"/>
          </p:cNvSpPr>
          <p:nvPr/>
        </p:nvSpPr>
        <p:spPr>
          <a:xfrm>
            <a:off x="609600" y="2390775"/>
            <a:ext cx="5105400" cy="523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775" b="1">
                <a:solidFill>
                  <a:srgbClr val="C9A5FF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775" b="1">
                <a:solidFill>
                  <a:srgbClr val="C9A5FF"/>
                </a:solidFill>
                <a:latin typeface="Google Sans Flex"/>
                <a:ea typeface="Google Sans Flex"/>
                <a:cs typeface="Google Sans Flex"/>
              </a:rPr>
              <a:t>Kontekst</a:t>
            </a:r>
          </a:p>
        </p:txBody>
      </p:sp>
      <p:sp>
        <p:nvSpPr>
          <p:cNvPr id="6" name="[Opisz sytuację, której dotyczy prezentacja. Wskaż">
            <a:extLst>
              <a:ext uri="{FF2B5EF4-FFF2-40B4-BE49-F238E27FC236}">
                <ns2:creationId id="{50D34B02-B8E2-4409-B281-B9D0055ED90B}"/>
              </a:ext>
            </a:extLst>
          </p:cNvPr>
          <p:cNvSpPr>
            <a:spLocks noGrp="1"/>
          </p:cNvSpPr>
          <p:nvPr/>
        </p:nvSpPr>
        <p:spPr>
          <a:xfrm>
            <a:off x="609600" y="3105150"/>
            <a:ext cx="5105400" cy="2809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0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10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[Opisz sytuację, której dotyczy prezentacja. Wskaż osoby zaangażowane w pracę oraz trudność, którą chcą rozwiązać.]</a:t>
            </a:r>
          </a:p>
          <a:p>
            <a:r>
              <a:t/>
            </a:r>
          </a:p>
          <a:p>
            <a:pPr algn="l">
              <a:defRPr sz="210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10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[Dodaj potrzebne tło. Podaj przykład i wyjaśnij, dlaczego temat jest istotny właśnie dla tych odbiorców.]</a:t>
            </a:r>
          </a:p>
        </p:txBody>
      </p:sp>
      <p:sp>
        <p:nvSpPr>
          <p:cNvPr id="7" name="Sposób działania">
            <a:extLst>
              <a:ext uri="{FF2B5EF4-FFF2-40B4-BE49-F238E27FC236}">
                <ns2:creationId id="{340C6764-3BC9-4D1C-9822-A4E71BE180AA}"/>
              </a:ext>
            </a:extLst>
          </p:cNvPr>
          <p:cNvSpPr>
            <a:spLocks noGrp="1"/>
          </p:cNvSpPr>
          <p:nvPr/>
        </p:nvSpPr>
        <p:spPr>
          <a:xfrm>
            <a:off x="6477000" y="2390775"/>
            <a:ext cx="5105400" cy="523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775" b="1">
                <a:solidFill>
                  <a:srgbClr val="C1EC7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775" b="1">
                <a:solidFill>
                  <a:srgbClr val="C1EC79"/>
                </a:solidFill>
                <a:latin typeface="Google Sans Flex"/>
                <a:ea typeface="Google Sans Flex"/>
                <a:cs typeface="Google Sans Flex"/>
              </a:rPr>
              <a:t>Sposób działania</a:t>
            </a:r>
          </a:p>
        </p:txBody>
      </p:sp>
      <p:sp>
        <p:nvSpPr>
          <p:cNvPr id="8" name="[Przedstaw proponowane podejście. Wyjaśnij, jaki b">
            <a:extLst>
              <a:ext uri="{FF2B5EF4-FFF2-40B4-BE49-F238E27FC236}">
                <ns2:creationId id="{450C7332-CB08-4B39-9905-C315DEE9F521}"/>
              </a:ext>
            </a:extLst>
          </p:cNvPr>
          <p:cNvSpPr>
            <a:spLocks noGrp="1"/>
          </p:cNvSpPr>
          <p:nvPr/>
        </p:nvSpPr>
        <p:spPr>
          <a:xfrm>
            <a:off x="6477000" y="3105150"/>
            <a:ext cx="5105400" cy="2809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0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10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[Przedstaw proponowane podejście. Wyjaśnij, jaki będzie pierwszy krok oraz kto odpowiada za jego wykonanie.]</a:t>
            </a:r>
          </a:p>
          <a:p>
            <a:r>
              <a:t/>
            </a:r>
          </a:p>
          <a:p>
            <a:pPr algn="l">
              <a:defRPr sz="210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10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[Opisz oczekiwany rezultat. Wskaż kryteria oceny i decyzję, którą będzie można podjąć po zakończeniu pracy.]</a:t>
            </a:r>
          </a:p>
        </p:txBody>
      </p:sp>
    </p:spTree>
    <p:extLst>
      <p:ext uri="{BB962C8B-B14F-4D97-AF65-F5344CB8AC3E}">
        <ns3:creationId val="598255348"/>
      </p:ext>
    </p:extLst>
  </p:cSld>
</p:sld>
</file>

<file path=ppt/slides/slide28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bg>
      <p:bgPr>
        <a:solidFill>
          <a:srgbClr val="101013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8" name="T13.AI">
            <a:extLst>
              <a:ext uri="{FF2B5EF4-FFF2-40B4-BE49-F238E27FC236}">
                <ns2:creationId id="{8B08683B-B1A2-400C-A052-C6BE04DF7BCA}"/>
              </a:ext>
            </a:extLst>
          </p:cNvPr>
          <p:cNvSpPr>
            <a:spLocks noGrp="1"/>
          </p:cNvSpPr>
          <p:nvPr/>
        </p:nvSpPr>
        <p:spPr>
          <a:xfrm>
            <a:off x="609600" y="342900"/>
            <a:ext cx="1905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T13.AI</a:t>
            </a:r>
          </a:p>
        </p:txBody>
      </p:sp>
      <p:sp>
        <p:nvSpPr>
          <p:cNvPr id="2" name="28">
            <a:extLst>
              <a:ext uri="{FF2B5EF4-FFF2-40B4-BE49-F238E27FC236}">
                <ns2:creationId id="{C80F7DB2-4451-41E7-91A0-BA2A54B482E8}"/>
              </a:ext>
            </a:extLst>
          </p:cNvPr>
          <p:cNvSpPr>
            <a:spLocks noGrp="1"/>
          </p:cNvSpPr>
          <p:nvPr>
            <p:ph type="sldNum" sz="quarter" idx="100"/>
          </p:nvPr>
        </p:nvSpPr>
        <p:spPr>
          <a:xfrm>
            <a:off x="10972800" y="6191250"/>
            <a:ext cx="6096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defRPr>
            </a:pPr>
            <a:fld id="{17A4526F-5950-546C-813A-7378F2063A12}" type="slidenum">
              <a: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rPr>
              <a:t>27</a:t>
            </a:fld>
          </a:p>
        </p:txBody>
      </p:sp>
      <p:sp>
        <p:nvSpPr>
          <p:cNvPr id="4" name="Jedna myśl i jej ilustracja">
            <a:extLst>
              <a:ext uri="{FF2B5EF4-FFF2-40B4-BE49-F238E27FC236}">
                <ns2:creationId id="{65DA2771-2C0F-43C0-B8F0-CC58B5DDF297}"/>
              </a:ext>
            </a:extLst>
          </p:cNvPr>
          <p:cNvSpPr>
            <a:spLocks noGrp="1"/>
          </p:cNvSpPr>
          <p:nvPr/>
        </p:nvSpPr>
        <p:spPr>
          <a:xfrm>
            <a:off x="609600" y="1200150"/>
            <a:ext cx="10972800" cy="1238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Jedna myśl i jej ilustracja</a:t>
            </a:r>
          </a:p>
        </p:txBody>
      </p:sp>
      <p:sp>
        <p:nvSpPr>
          <p:cNvPr id="5" name="[Opisz główną myśl w jednym akapicie. Zacznij od s">
            <a:extLst>
              <a:ext uri="{FF2B5EF4-FFF2-40B4-BE49-F238E27FC236}">
                <ns2:creationId id="{843515EE-ACAD-4D20-8DEF-CAA415FCF80E}"/>
              </a:ext>
            </a:extLst>
          </p:cNvPr>
          <p:cNvSpPr>
            <a:spLocks noGrp="1"/>
          </p:cNvSpPr>
          <p:nvPr/>
        </p:nvSpPr>
        <p:spPr>
          <a:xfrm>
            <a:off x="609600" y="2724150"/>
            <a:ext cx="4667250" cy="2762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40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40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[Opisz główną myśl w jednym akapicie. Zacznij od sedna, dodaj potrzebny kontekst i wyjaśnij znaczenie obrazu. Zdjęcie, schemat lub zrzut ekranu powinien pomagać zrozumieć ten sam temat.]</a:t>
            </a:r>
          </a:p>
        </p:txBody>
      </p:sp>
      <p:sp>
        <p:nvSpPr>
          <p:cNvPr id="6" name="Miejsce na obraz">
            <a:extLst>
              <a:ext uri="{FF2B5EF4-FFF2-40B4-BE49-F238E27FC236}">
                <ns2:creationId id="{48BB3789-BD88-4455-94C7-2A99C0B22440}"/>
              </a:ext>
            </a:extLst>
          </p:cNvPr>
          <p:cNvSpPr>
            <a:spLocks noGrp="1"/>
          </p:cNvSpPr>
          <p:nvPr/>
        </p:nvSpPr>
        <p:spPr>
          <a:xfrm>
            <a:off x="5981700" y="2466975"/>
            <a:ext cx="5600700" cy="3286125"/>
          </a:xfrm>
          <a:prstGeom prst="rect">
            <a:avLst/>
          </a:prstGeom>
          <a:solidFill>
            <a:srgbClr val="1A191F"/>
          </a:solidFill>
          <a:ln w="9525">
            <a:solidFill>
              <a:srgbClr val="35323E"/>
            </a:solidFill>
          </a:ln>
        </p:spPr>
      </p:sp>
      <p:sp>
        <p:nvSpPr>
          <p:cNvPr id="7" name="[Obraz lub zrzut ekranu]">
            <a:extLst>
              <a:ext uri="{FF2B5EF4-FFF2-40B4-BE49-F238E27FC236}">
                <ns2:creationId id="{A3276564-87C1-47E8-A6DE-3CC4DA82E935}"/>
              </a:ext>
            </a:extLst>
          </p:cNvPr>
          <p:cNvSpPr>
            <a:spLocks noGrp="1"/>
          </p:cNvSpPr>
          <p:nvPr/>
        </p:nvSpPr>
        <p:spPr>
          <a:xfrm>
            <a:off x="6210300" y="3881438"/>
            <a:ext cx="5143500" cy="457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defRPr sz="195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95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[Obraz lub zrzut ekranu]</a:t>
            </a:r>
          </a:p>
        </p:txBody>
      </p:sp>
    </p:spTree>
    <p:extLst>
      <p:ext uri="{BB962C8B-B14F-4D97-AF65-F5344CB8AC3E}">
        <ns3:creationId val="662699029"/>
      </p:ext>
    </p:extLst>
  </p:cSld>
</p:sld>
</file>

<file path=ppt/slides/slide29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bg>
      <p:bgPr>
        <a:solidFill>
          <a:srgbClr val="101013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9" name="T13.AI">
            <a:extLst>
              <a:ext uri="{FF2B5EF4-FFF2-40B4-BE49-F238E27FC236}">
                <ns2:creationId id="{88F74E51-F625-457E-BB4F-047980B251F0}"/>
              </a:ext>
            </a:extLst>
          </p:cNvPr>
          <p:cNvSpPr>
            <a:spLocks noGrp="1"/>
          </p:cNvSpPr>
          <p:nvPr/>
        </p:nvSpPr>
        <p:spPr>
          <a:xfrm>
            <a:off x="609600" y="342900"/>
            <a:ext cx="1905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T13.AI</a:t>
            </a:r>
          </a:p>
        </p:txBody>
      </p:sp>
      <p:sp>
        <p:nvSpPr>
          <p:cNvPr id="2" name="29">
            <a:extLst>
              <a:ext uri="{FF2B5EF4-FFF2-40B4-BE49-F238E27FC236}">
                <ns2:creationId id="{081AB6A3-EC30-4168-8FB8-2D617E17BD95}"/>
              </a:ext>
            </a:extLst>
          </p:cNvPr>
          <p:cNvSpPr>
            <a:spLocks noGrp="1"/>
          </p:cNvSpPr>
          <p:nvPr>
            <p:ph type="sldNum" sz="quarter" idx="100"/>
          </p:nvPr>
        </p:nvSpPr>
        <p:spPr>
          <a:xfrm>
            <a:off x="10972800" y="6191250"/>
            <a:ext cx="6096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defRPr>
            </a:pPr>
            <a:fld id="{E6396EAC-80BF-5989-BDA9-A12C416A9DCE}" type="slidenum">
              <a: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rPr>
              <a:t>28</a:t>
            </a:fld>
          </a:p>
        </p:txBody>
      </p:sp>
      <p:sp>
        <p:nvSpPr>
          <p:cNvPr id="4" name="Wyjaśnienie z przykładem">
            <a:extLst>
              <a:ext uri="{FF2B5EF4-FFF2-40B4-BE49-F238E27FC236}">
                <ns2:creationId id="{0165E05A-5E70-4B47-BE5A-D33605EF7AFD}"/>
              </a:ext>
            </a:extLst>
          </p:cNvPr>
          <p:cNvSpPr>
            <a:spLocks noGrp="1"/>
          </p:cNvSpPr>
          <p:nvPr/>
        </p:nvSpPr>
        <p:spPr>
          <a:xfrm>
            <a:off x="609600" y="1200150"/>
            <a:ext cx="10972800" cy="1238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Wyjaśnienie z przykładem</a:t>
            </a:r>
          </a:p>
        </p:txBody>
      </p:sp>
      <p:sp>
        <p:nvSpPr>
          <p:cNvPr id="5" name="[Pierwszy akapit przedstawia zagadnienie. Wyjaśnij">
            <a:extLst>
              <a:ext uri="{FF2B5EF4-FFF2-40B4-BE49-F238E27FC236}">
                <ns2:creationId id="{1B32880F-D129-4CB9-96C8-C5B480B3187E}"/>
              </a:ext>
            </a:extLst>
          </p:cNvPr>
          <p:cNvSpPr>
            <a:spLocks noGrp="1"/>
          </p:cNvSpPr>
          <p:nvPr/>
        </p:nvSpPr>
        <p:spPr>
          <a:xfrm>
            <a:off x="609600" y="2476500"/>
            <a:ext cx="6858000" cy="1619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[Pierwszy akapit przedstawia zagadnienie. Wyjaśnij, czego dotyczy i w jakiej sytuacji pojawia się w pracy odbiorców. Opisz najważniejszy mechanizm lub zależność.]</a:t>
            </a:r>
          </a:p>
        </p:txBody>
      </p:sp>
      <p:sp>
        <p:nvSpPr>
          <p:cNvPr id="6" name="[Drugi akapit rozwija przykład pokazany obok. Wska">
            <a:extLst>
              <a:ext uri="{FF2B5EF4-FFF2-40B4-BE49-F238E27FC236}">
                <ns2:creationId id="{C78A5A01-BB99-414C-872D-AB61E188D22A}"/>
              </a:ext>
            </a:extLst>
          </p:cNvPr>
          <p:cNvSpPr>
            <a:spLocks noGrp="1"/>
          </p:cNvSpPr>
          <p:nvPr/>
        </p:nvSpPr>
        <p:spPr>
          <a:xfrm>
            <a:off x="609600" y="4333875"/>
            <a:ext cx="6858000" cy="1428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[Drugi akapit rozwija przykład pokazany obok. Wskaż, na co zwrócić uwagę, jak odczytać materiał i jaki wniosek można z niego wyciągnąć.]</a:t>
            </a:r>
          </a:p>
        </p:txBody>
      </p:sp>
      <p:sp>
        <p:nvSpPr>
          <p:cNvPr id="7" name="Miejsce na obraz">
            <a:extLst>
              <a:ext uri="{FF2B5EF4-FFF2-40B4-BE49-F238E27FC236}">
                <ns2:creationId id="{7733A282-E32B-424B-A7FD-26849F94C298}"/>
              </a:ext>
            </a:extLst>
          </p:cNvPr>
          <p:cNvSpPr>
            <a:spLocks noGrp="1"/>
          </p:cNvSpPr>
          <p:nvPr/>
        </p:nvSpPr>
        <p:spPr>
          <a:xfrm>
            <a:off x="8229600" y="2457450"/>
            <a:ext cx="3352800" cy="3305175"/>
          </a:xfrm>
          <a:prstGeom prst="rect">
            <a:avLst/>
          </a:prstGeom>
          <a:solidFill>
            <a:srgbClr val="1A191F"/>
          </a:solidFill>
          <a:ln w="9525">
            <a:solidFill>
              <a:srgbClr val="35323E"/>
            </a:solidFill>
          </a:ln>
        </p:spPr>
      </p:sp>
      <p:sp>
        <p:nvSpPr>
          <p:cNvPr id="8" name="[Obraz lub zrzut ekranu]">
            <a:extLst>
              <a:ext uri="{FF2B5EF4-FFF2-40B4-BE49-F238E27FC236}">
                <ns2:creationId id="{DA795B0A-8BEE-45D5-8A1C-5857CAC1B460}"/>
              </a:ext>
            </a:extLst>
          </p:cNvPr>
          <p:cNvSpPr>
            <a:spLocks noGrp="1"/>
          </p:cNvSpPr>
          <p:nvPr/>
        </p:nvSpPr>
        <p:spPr>
          <a:xfrm>
            <a:off x="8458200" y="3881438"/>
            <a:ext cx="2895600" cy="457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defRPr sz="195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95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[Obraz lub zrzut ekranu]</a:t>
            </a:r>
          </a:p>
        </p:txBody>
      </p:sp>
    </p:spTree>
    <p:extLst>
      <p:ext uri="{BB962C8B-B14F-4D97-AF65-F5344CB8AC3E}">
        <ns3:creationId val="609327168"/>
      </p:ext>
    </p:extLst>
  </p:cSld>
</p:sld>
</file>

<file path=ppt/slides/slide3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bg>
      <p:bgPr>
        <a:solidFill>
          <a:srgbClr val="101013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21" name="T13.AI">
            <a:extLst>
              <a:ext uri="{FF2B5EF4-FFF2-40B4-BE49-F238E27FC236}">
                <ns2:creationId id="{67E5238F-1301-4215-AFE8-6427C8151909}"/>
              </a:ext>
            </a:extLst>
          </p:cNvPr>
          <p:cNvSpPr>
            <a:spLocks noGrp="1"/>
          </p:cNvSpPr>
          <p:nvPr/>
        </p:nvSpPr>
        <p:spPr>
          <a:xfrm>
            <a:off x="609600" y="342900"/>
            <a:ext cx="1905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T13.AI</a:t>
            </a:r>
          </a:p>
        </p:txBody>
      </p:sp>
      <p:sp>
        <p:nvSpPr>
          <p:cNvPr id="2" name="03">
            <a:extLst>
              <a:ext uri="{FF2B5EF4-FFF2-40B4-BE49-F238E27FC236}">
                <ns2:creationId id="{5CDC75FA-C44F-4049-874F-9E70DC2E18E5}"/>
              </a:ext>
            </a:extLst>
          </p:cNvPr>
          <p:cNvSpPr>
            <a:spLocks noGrp="1"/>
          </p:cNvSpPr>
          <p:nvPr>
            <p:ph type="sldNum" sz="quarter" idx="100"/>
          </p:nvPr>
        </p:nvSpPr>
        <p:spPr>
          <a:xfrm>
            <a:off x="10972800" y="6191250"/>
            <a:ext cx="6096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defRPr>
            </a:pPr>
            <a:fld id="{B911C19D-8F3D-5BF4-9E8E-C47D79448731}" type="slidenum">
              <a: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rPr>
              <a:t>3</a:t>
            </a:fld>
          </a:p>
        </p:txBody>
      </p:sp>
      <p:sp>
        <p:nvSpPr>
          <p:cNvPr id="4" name="O czym porozmawiamy">
            <a:extLst>
              <a:ext uri="{FF2B5EF4-FFF2-40B4-BE49-F238E27FC236}">
                <ns2:creationId id="{267FEA0C-488D-411E-BE48-26B7FCE154B5}"/>
              </a:ext>
            </a:extLst>
          </p:cNvPr>
          <p:cNvSpPr>
            <a:spLocks noGrp="1"/>
          </p:cNvSpPr>
          <p:nvPr/>
        </p:nvSpPr>
        <p:spPr>
          <a:xfrm>
            <a:off x="609600" y="1409700"/>
            <a:ext cx="5048250" cy="1619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48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48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O czym</a:t>
            </a:r>
          </a:p>
          <a:p>
            <a:pPr algn="l">
              <a:defRPr sz="48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48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porozmawiamy</a:t>
            </a:r>
          </a:p>
        </p:txBody>
      </p:sp>
      <p:sp>
        <p:nvSpPr>
          <p:cNvPr id="5" name="">
            <a:extLst>
              <a:ext uri="{FF2B5EF4-FFF2-40B4-BE49-F238E27FC236}">
                <ns2:creationId id="{EB38B102-25F6-4D0D-91CD-8967E08D6B84}"/>
              </a:ext>
            </a:extLst>
          </p:cNvPr>
          <p:cNvSpPr>
            <a:spLocks noGrp="1"/>
          </p:cNvSpPr>
          <p:nvPr/>
        </p:nvSpPr>
        <p:spPr>
          <a:xfrm>
            <a:off x="6248400" y="1419225"/>
            <a:ext cx="5334000" cy="9525"/>
          </a:xfrm>
          <a:prstGeom prst="rect">
            <a:avLst/>
          </a:prstGeom>
          <a:solidFill>
            <a:srgbClr val="35323E"/>
          </a:solidFill>
          <a:ln w="0">
            <a:noFill/>
          </a:ln>
        </p:spPr>
      </p:sp>
      <p:sp>
        <p:nvSpPr>
          <p:cNvPr id="6" name="01">
            <a:extLst>
              <a:ext uri="{FF2B5EF4-FFF2-40B4-BE49-F238E27FC236}">
                <ns2:creationId id="{30271A9A-FCA9-4DDD-A8F8-562A21EC0ECC}"/>
              </a:ext>
            </a:extLst>
          </p:cNvPr>
          <p:cNvSpPr>
            <a:spLocks noGrp="1"/>
          </p:cNvSpPr>
          <p:nvPr/>
        </p:nvSpPr>
        <p:spPr>
          <a:xfrm>
            <a:off x="6248400" y="1571625"/>
            <a:ext cx="742950" cy="46672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 algn="l">
              <a:defRPr sz="2400" b="0">
                <a:solidFill>
                  <a:srgbClr val="C1EC79"/>
                </a:solidFill>
                <a:latin typeface="Google Sans Code"/>
                <a:ea typeface="Google Sans Code"/>
                <a:cs typeface="Google Sans Code"/>
              </a:defRPr>
            </a:pPr>
            <a:r>
              <a:rPr sz="2400" b="0">
                <a:solidFill>
                  <a:srgbClr val="C1EC79"/>
                </a:solidFill>
                <a:latin typeface="Google Sans Code"/>
                <a:ea typeface="Google Sans Code"/>
                <a:cs typeface="Google Sans Code"/>
              </a:rPr>
              <a:t>01</a:t>
            </a:r>
          </a:p>
        </p:txBody>
      </p:sp>
      <p:sp>
        <p:nvSpPr>
          <p:cNvPr id="7" name="Kontekst">
            <a:extLst>
              <a:ext uri="{FF2B5EF4-FFF2-40B4-BE49-F238E27FC236}">
                <ns2:creationId id="{187BA17E-F2BA-4614-A4E5-B0FB1F33A91E}"/>
              </a:ext>
            </a:extLst>
          </p:cNvPr>
          <p:cNvSpPr>
            <a:spLocks noGrp="1"/>
          </p:cNvSpPr>
          <p:nvPr/>
        </p:nvSpPr>
        <p:spPr>
          <a:xfrm>
            <a:off x="7000875" y="1600200"/>
            <a:ext cx="451485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4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4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Kontekst</a:t>
            </a:r>
          </a:p>
        </p:txBody>
      </p:sp>
      <p:sp>
        <p:nvSpPr>
          <p:cNvPr id="8" name="Co się zmienia i dlaczego to ważne">
            <a:extLst>
              <a:ext uri="{FF2B5EF4-FFF2-40B4-BE49-F238E27FC236}">
                <ns2:creationId id="{8D29FE68-E42E-4677-A1A4-20092A667C63}"/>
              </a:ext>
            </a:extLst>
          </p:cNvPr>
          <p:cNvSpPr>
            <a:spLocks noGrp="1"/>
          </p:cNvSpPr>
          <p:nvPr/>
        </p:nvSpPr>
        <p:spPr>
          <a:xfrm>
            <a:off x="7000875" y="2009775"/>
            <a:ext cx="4514850" cy="371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575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575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Co się zmienia i dlaczego to ważne</a:t>
            </a:r>
          </a:p>
        </p:txBody>
      </p:sp>
      <p:sp>
        <p:nvSpPr>
          <p:cNvPr id="9" name="">
            <a:extLst>
              <a:ext uri="{FF2B5EF4-FFF2-40B4-BE49-F238E27FC236}">
                <ns2:creationId id="{33849ECE-50E4-45AF-8D9D-3D13DB0B53FA}"/>
              </a:ext>
            </a:extLst>
          </p:cNvPr>
          <p:cNvSpPr>
            <a:spLocks noGrp="1"/>
          </p:cNvSpPr>
          <p:nvPr/>
        </p:nvSpPr>
        <p:spPr>
          <a:xfrm>
            <a:off x="6248400" y="2495550"/>
            <a:ext cx="5334000" cy="9525"/>
          </a:xfrm>
          <a:prstGeom prst="rect">
            <a:avLst/>
          </a:prstGeom>
          <a:solidFill>
            <a:srgbClr val="35323E"/>
          </a:solidFill>
          <a:ln w="0">
            <a:noFill/>
          </a:ln>
        </p:spPr>
      </p:sp>
      <p:sp>
        <p:nvSpPr>
          <p:cNvPr id="10" name="02">
            <a:extLst>
              <a:ext uri="{FF2B5EF4-FFF2-40B4-BE49-F238E27FC236}">
                <ns2:creationId id="{DAA25635-F5BC-461A-A06B-D2482F8B29F0}"/>
              </a:ext>
            </a:extLst>
          </p:cNvPr>
          <p:cNvSpPr>
            <a:spLocks noGrp="1"/>
          </p:cNvSpPr>
          <p:nvPr/>
        </p:nvSpPr>
        <p:spPr>
          <a:xfrm>
            <a:off x="6248400" y="2647950"/>
            <a:ext cx="742950" cy="46672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 algn="l">
              <a:defRPr sz="2400" b="0">
                <a:solidFill>
                  <a:srgbClr val="C1EC79"/>
                </a:solidFill>
                <a:latin typeface="Google Sans Code"/>
                <a:ea typeface="Google Sans Code"/>
                <a:cs typeface="Google Sans Code"/>
              </a:defRPr>
            </a:pPr>
            <a:r>
              <a:rPr sz="2400" b="0">
                <a:solidFill>
                  <a:srgbClr val="C1EC79"/>
                </a:solidFill>
                <a:latin typeface="Google Sans Code"/>
                <a:ea typeface="Google Sans Code"/>
                <a:cs typeface="Google Sans Code"/>
              </a:rPr>
              <a:t>02</a:t>
            </a:r>
          </a:p>
        </p:txBody>
      </p:sp>
      <p:sp>
        <p:nvSpPr>
          <p:cNvPr id="11" name="Możliwości">
            <a:extLst>
              <a:ext uri="{FF2B5EF4-FFF2-40B4-BE49-F238E27FC236}">
                <ns2:creationId id="{5029237C-51BB-421C-8F60-90421258BC82}"/>
              </a:ext>
            </a:extLst>
          </p:cNvPr>
          <p:cNvSpPr>
            <a:spLocks noGrp="1"/>
          </p:cNvSpPr>
          <p:nvPr/>
        </p:nvSpPr>
        <p:spPr>
          <a:xfrm>
            <a:off x="7000875" y="2676525"/>
            <a:ext cx="451485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4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4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Możliwości</a:t>
            </a:r>
          </a:p>
        </p:txBody>
      </p:sp>
      <p:sp>
        <p:nvSpPr>
          <p:cNvPr id="12" name="Gdzie technologia pomaga w pracy">
            <a:extLst>
              <a:ext uri="{FF2B5EF4-FFF2-40B4-BE49-F238E27FC236}">
                <ns2:creationId id="{4C7A70A0-7BAF-4EEF-8B20-1D010A02BBD1}"/>
              </a:ext>
            </a:extLst>
          </p:cNvPr>
          <p:cNvSpPr>
            <a:spLocks noGrp="1"/>
          </p:cNvSpPr>
          <p:nvPr/>
        </p:nvSpPr>
        <p:spPr>
          <a:xfrm>
            <a:off x="7000875" y="3086100"/>
            <a:ext cx="4514850" cy="371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575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575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Gdzie technologia pomaga w pracy</a:t>
            </a:r>
          </a:p>
        </p:txBody>
      </p:sp>
      <p:sp>
        <p:nvSpPr>
          <p:cNvPr id="13" name="">
            <a:extLst>
              <a:ext uri="{FF2B5EF4-FFF2-40B4-BE49-F238E27FC236}">
                <ns2:creationId id="{CF642F5E-74BB-4A72-87CF-808BA6E71324}"/>
              </a:ext>
            </a:extLst>
          </p:cNvPr>
          <p:cNvSpPr>
            <a:spLocks noGrp="1"/>
          </p:cNvSpPr>
          <p:nvPr/>
        </p:nvSpPr>
        <p:spPr>
          <a:xfrm>
            <a:off x="6248400" y="3571875"/>
            <a:ext cx="5334000" cy="9525"/>
          </a:xfrm>
          <a:prstGeom prst="rect">
            <a:avLst/>
          </a:prstGeom>
          <a:solidFill>
            <a:srgbClr val="35323E"/>
          </a:solidFill>
          <a:ln w="0">
            <a:noFill/>
          </a:ln>
        </p:spPr>
      </p:sp>
      <p:sp>
        <p:nvSpPr>
          <p:cNvPr id="14" name="03">
            <a:extLst>
              <a:ext uri="{FF2B5EF4-FFF2-40B4-BE49-F238E27FC236}">
                <ns2:creationId id="{21CE8296-0999-423E-B0EE-3CA4F5EBC0C2}"/>
              </a:ext>
            </a:extLst>
          </p:cNvPr>
          <p:cNvSpPr>
            <a:spLocks noGrp="1"/>
          </p:cNvSpPr>
          <p:nvPr/>
        </p:nvSpPr>
        <p:spPr>
          <a:xfrm>
            <a:off x="6248400" y="3724275"/>
            <a:ext cx="742950" cy="46672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 algn="l">
              <a:defRPr sz="2400" b="0">
                <a:solidFill>
                  <a:srgbClr val="C1EC79"/>
                </a:solidFill>
                <a:latin typeface="Google Sans Code"/>
                <a:ea typeface="Google Sans Code"/>
                <a:cs typeface="Google Sans Code"/>
              </a:defRPr>
            </a:pPr>
            <a:r>
              <a:rPr sz="2400" b="0">
                <a:solidFill>
                  <a:srgbClr val="C1EC79"/>
                </a:solidFill>
                <a:latin typeface="Google Sans Code"/>
                <a:ea typeface="Google Sans Code"/>
                <a:cs typeface="Google Sans Code"/>
              </a:rPr>
              <a:t>03</a:t>
            </a:r>
          </a:p>
        </p:txBody>
      </p:sp>
      <p:sp>
        <p:nvSpPr>
          <p:cNvPr id="15" name="Podejście">
            <a:extLst>
              <a:ext uri="{FF2B5EF4-FFF2-40B4-BE49-F238E27FC236}">
                <ns2:creationId id="{A0BB88B3-3294-47C6-8F5F-DF728F200840}"/>
              </a:ext>
            </a:extLst>
          </p:cNvPr>
          <p:cNvSpPr>
            <a:spLocks noGrp="1"/>
          </p:cNvSpPr>
          <p:nvPr/>
        </p:nvSpPr>
        <p:spPr>
          <a:xfrm>
            <a:off x="7000875" y="3752850"/>
            <a:ext cx="451485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4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4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Podejście</a:t>
            </a:r>
          </a:p>
        </p:txBody>
      </p:sp>
      <p:sp>
        <p:nvSpPr>
          <p:cNvPr id="16" name="Jak sprawdzić pomysł w praktyce">
            <a:extLst>
              <a:ext uri="{FF2B5EF4-FFF2-40B4-BE49-F238E27FC236}">
                <ns2:creationId id="{87A8F0A2-93B5-4EF6-B12F-8F11664AB618}"/>
              </a:ext>
            </a:extLst>
          </p:cNvPr>
          <p:cNvSpPr>
            <a:spLocks noGrp="1"/>
          </p:cNvSpPr>
          <p:nvPr/>
        </p:nvSpPr>
        <p:spPr>
          <a:xfrm>
            <a:off x="7000875" y="4162425"/>
            <a:ext cx="4514850" cy="371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575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575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Jak sprawdzić pomysł w praktyce</a:t>
            </a:r>
          </a:p>
        </p:txBody>
      </p:sp>
      <p:sp>
        <p:nvSpPr>
          <p:cNvPr id="17" name="">
            <a:extLst>
              <a:ext uri="{FF2B5EF4-FFF2-40B4-BE49-F238E27FC236}">
                <ns2:creationId id="{352A8CAE-2C73-4103-A5CD-788D2E34521D}"/>
              </a:ext>
            </a:extLst>
          </p:cNvPr>
          <p:cNvSpPr>
            <a:spLocks noGrp="1"/>
          </p:cNvSpPr>
          <p:nvPr/>
        </p:nvSpPr>
        <p:spPr>
          <a:xfrm>
            <a:off x="6248400" y="4648200"/>
            <a:ext cx="5334000" cy="9525"/>
          </a:xfrm>
          <a:prstGeom prst="rect">
            <a:avLst/>
          </a:prstGeom>
          <a:solidFill>
            <a:srgbClr val="35323E"/>
          </a:solidFill>
          <a:ln w="0">
            <a:noFill/>
          </a:ln>
        </p:spPr>
      </p:sp>
      <p:sp>
        <p:nvSpPr>
          <p:cNvPr id="18" name="04">
            <a:extLst>
              <a:ext uri="{FF2B5EF4-FFF2-40B4-BE49-F238E27FC236}">
                <ns2:creationId id="{81DC3AAC-7E7D-4AB2-842E-07C5F0BF265C}"/>
              </a:ext>
            </a:extLst>
          </p:cNvPr>
          <p:cNvSpPr>
            <a:spLocks noGrp="1"/>
          </p:cNvSpPr>
          <p:nvPr/>
        </p:nvSpPr>
        <p:spPr>
          <a:xfrm>
            <a:off x="6248400" y="4800600"/>
            <a:ext cx="742950" cy="46672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 algn="l">
              <a:defRPr sz="2400" b="0">
                <a:solidFill>
                  <a:srgbClr val="C1EC79"/>
                </a:solidFill>
                <a:latin typeface="Google Sans Code"/>
                <a:ea typeface="Google Sans Code"/>
                <a:cs typeface="Google Sans Code"/>
              </a:defRPr>
            </a:pPr>
            <a:r>
              <a:rPr sz="2400" b="0">
                <a:solidFill>
                  <a:srgbClr val="C1EC79"/>
                </a:solidFill>
                <a:latin typeface="Google Sans Code"/>
                <a:ea typeface="Google Sans Code"/>
                <a:cs typeface="Google Sans Code"/>
              </a:rPr>
              <a:t>04</a:t>
            </a:r>
          </a:p>
        </p:txBody>
      </p:sp>
      <p:sp>
        <p:nvSpPr>
          <p:cNvPr id="19" name="Następny krok">
            <a:extLst>
              <a:ext uri="{FF2B5EF4-FFF2-40B4-BE49-F238E27FC236}">
                <ns2:creationId id="{5ED258E8-F8E9-485C-9DB3-2E6D2B1BAE7E}"/>
              </a:ext>
            </a:extLst>
          </p:cNvPr>
          <p:cNvSpPr>
            <a:spLocks noGrp="1"/>
          </p:cNvSpPr>
          <p:nvPr/>
        </p:nvSpPr>
        <p:spPr>
          <a:xfrm>
            <a:off x="7000875" y="4829175"/>
            <a:ext cx="451485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4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4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Następny krok</a:t>
            </a:r>
          </a:p>
        </p:txBody>
      </p:sp>
      <p:sp>
        <p:nvSpPr>
          <p:cNvPr id="20" name="Co możemy zrobić razem">
            <a:extLst>
              <a:ext uri="{FF2B5EF4-FFF2-40B4-BE49-F238E27FC236}">
                <ns2:creationId id="{04EF72AF-0906-4804-B753-B4D27A010F11}"/>
              </a:ext>
            </a:extLst>
          </p:cNvPr>
          <p:cNvSpPr>
            <a:spLocks noGrp="1"/>
          </p:cNvSpPr>
          <p:nvPr/>
        </p:nvSpPr>
        <p:spPr>
          <a:xfrm>
            <a:off x="7000875" y="5238750"/>
            <a:ext cx="4514850" cy="371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575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575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Co możemy zrobić razem</a:t>
            </a:r>
          </a:p>
        </p:txBody>
      </p:sp>
    </p:spTree>
    <p:extLst>
      <p:ext uri="{BB962C8B-B14F-4D97-AF65-F5344CB8AC3E}">
        <ns3:creationId val="1462024313"/>
      </p:ext>
    </p:extLst>
  </p:cSld>
</p:sld>
</file>

<file path=ppt/slides/slide30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bg>
      <p:bgPr>
        <a:solidFill>
          <a:srgbClr val="101013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6" name="T13.AI">
            <a:extLst>
              <a:ext uri="{FF2B5EF4-FFF2-40B4-BE49-F238E27FC236}">
                <ns2:creationId id="{516AB014-EADC-4443-8A08-5ABEB465C58F}"/>
              </a:ext>
            </a:extLst>
          </p:cNvPr>
          <p:cNvSpPr>
            <a:spLocks noGrp="1"/>
          </p:cNvSpPr>
          <p:nvPr/>
        </p:nvSpPr>
        <p:spPr>
          <a:xfrm>
            <a:off x="609600" y="342900"/>
            <a:ext cx="1905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T13.AI</a:t>
            </a:r>
          </a:p>
        </p:txBody>
      </p:sp>
      <p:sp>
        <p:nvSpPr>
          <p:cNvPr id="2" name="30">
            <a:extLst>
              <a:ext uri="{FF2B5EF4-FFF2-40B4-BE49-F238E27FC236}">
                <ns2:creationId id="{FED9210A-53AA-4C09-9F51-45C04F555CA8}"/>
              </a:ext>
            </a:extLst>
          </p:cNvPr>
          <p:cNvSpPr>
            <a:spLocks noGrp="1"/>
          </p:cNvSpPr>
          <p:nvPr>
            <p:ph type="sldNum" sz="quarter" idx="100"/>
          </p:nvPr>
        </p:nvSpPr>
        <p:spPr>
          <a:xfrm>
            <a:off x="10972800" y="6191250"/>
            <a:ext cx="6096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defRPr>
            </a:pPr>
            <a:fld id="{829E62FF-D8C0-5953-9314-59F5EE7DDEB6}" type="slidenum">
              <a: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rPr>
              <a:t>29</a:t>
            </a:fld>
          </a:p>
        </p:txBody>
      </p:sp>
      <p:sp>
        <p:nvSpPr>
          <p:cNvPr id="4" name="Co ustalamy przed rozpoczęciem">
            <a:extLst>
              <a:ext uri="{FF2B5EF4-FFF2-40B4-BE49-F238E27FC236}">
                <ns2:creationId id="{595947F5-8DA0-42D6-BFA2-8D9A8236BAF9}"/>
              </a:ext>
            </a:extLst>
          </p:cNvPr>
          <p:cNvSpPr>
            <a:spLocks noGrp="1"/>
          </p:cNvSpPr>
          <p:nvPr/>
        </p:nvSpPr>
        <p:spPr>
          <a:xfrm>
            <a:off x="609600" y="1200150"/>
            <a:ext cx="10972800" cy="1238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Co ustalamy przed rozpoczęciem</a:t>
            </a:r>
          </a:p>
        </p:txBody>
      </p:sp>
      <p:sp>
        <p:nvSpPr>
          <p:cNvPr id="5" name="Bullet list">
            <a:extLst>
              <a:ext uri="{FF2B5EF4-FFF2-40B4-BE49-F238E27FC236}">
                <ns2:creationId id="{1F216A7A-B000-4F44-B3A3-6566CA67CF73}"/>
              </a:ext>
            </a:extLst>
          </p:cNvPr>
          <p:cNvSpPr>
            <a:spLocks noGrp="1"/>
          </p:cNvSpPr>
          <p:nvPr/>
        </p:nvSpPr>
        <p:spPr>
          <a:xfrm>
            <a:off x="609600" y="2295525"/>
            <a:ext cx="10668000" cy="3695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381000" indent="-292100" algn="l">
              <a:spcAft>
                <a:spcPts val="1200"/>
              </a:spcAft>
              <a:buChar char="•"/>
              <a:defRPr sz="2325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325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Cel pracy i oczekiwany rezultat.</a:t>
            </a:r>
          </a:p>
          <a:p>
            <a:pPr marL="381000" indent="-292100" algn="l">
              <a:spcAft>
                <a:spcPts val="1200"/>
              </a:spcAft>
              <a:buChar char="•"/>
              <a:defRPr sz="2325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325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Odbiorcy oraz ich potrzeby.</a:t>
            </a:r>
          </a:p>
          <a:p>
            <a:pPr marL="381000" indent="-292100" algn="l">
              <a:spcAft>
                <a:spcPts val="1200"/>
              </a:spcAft>
              <a:buChar char="•"/>
              <a:defRPr sz="2325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325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Zakres zadania i dostępne materiały.</a:t>
            </a:r>
          </a:p>
          <a:p>
            <a:pPr marL="381000" indent="-292100" algn="l">
              <a:spcAft>
                <a:spcPts val="1200"/>
              </a:spcAft>
              <a:buChar char="•"/>
              <a:defRPr sz="2325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325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Osoba odpowiedzialna za wykonanie.</a:t>
            </a:r>
          </a:p>
          <a:p>
            <a:pPr marL="381000" indent="-292100" algn="l">
              <a:spcAft>
                <a:spcPts val="1200"/>
              </a:spcAft>
              <a:buChar char="•"/>
              <a:defRPr sz="2325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325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Kryteria oceny wyniku, w tym sposób sprawdzenia jakości i czas potrzebny na weryfikację.</a:t>
            </a:r>
          </a:p>
          <a:p>
            <a:pPr marL="381000" indent="-292100" algn="l">
              <a:spcAft>
                <a:spcPts val="1200"/>
              </a:spcAft>
              <a:buChar char="•"/>
              <a:defRPr sz="2325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325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Termin zakończenia i forma przekazania efektów.</a:t>
            </a:r>
          </a:p>
        </p:txBody>
      </p:sp>
    </p:spTree>
    <p:extLst>
      <p:ext uri="{BB962C8B-B14F-4D97-AF65-F5344CB8AC3E}">
        <ns3:creationId val="1130994816"/>
      </p:ext>
    </p:extLst>
  </p:cSld>
</p:sld>
</file>

<file path=ppt/slides/slide31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bg>
      <p:bgPr>
        <a:solidFill>
          <a:srgbClr val="101013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6" name="T13.AI">
            <a:extLst>
              <a:ext uri="{FF2B5EF4-FFF2-40B4-BE49-F238E27FC236}">
                <ns2:creationId id="{03E1F38B-94D7-4240-813D-098BACB37081}"/>
              </a:ext>
            </a:extLst>
          </p:cNvPr>
          <p:cNvSpPr>
            <a:spLocks noGrp="1"/>
          </p:cNvSpPr>
          <p:nvPr/>
        </p:nvSpPr>
        <p:spPr>
          <a:xfrm>
            <a:off x="609600" y="342900"/>
            <a:ext cx="1905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T13.AI</a:t>
            </a:r>
          </a:p>
        </p:txBody>
      </p:sp>
      <p:sp>
        <p:nvSpPr>
          <p:cNvPr id="2" name="31">
            <a:extLst>
              <a:ext uri="{FF2B5EF4-FFF2-40B4-BE49-F238E27FC236}">
                <ns2:creationId id="{1480897E-0A57-4190-9384-A7F286024ECF}"/>
              </a:ext>
            </a:extLst>
          </p:cNvPr>
          <p:cNvSpPr>
            <a:spLocks noGrp="1"/>
          </p:cNvSpPr>
          <p:nvPr>
            <p:ph type="sldNum" sz="quarter" idx="100"/>
          </p:nvPr>
        </p:nvSpPr>
        <p:spPr>
          <a:xfrm>
            <a:off x="10972800" y="6191250"/>
            <a:ext cx="6096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defRPr>
            </a:pPr>
            <a:fld id="{942D1E80-582C-58D2-9FB7-7A97D7E22288}" type="slidenum">
              <a: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rPr>
              <a:t>30</a:t>
            </a:fld>
          </a:p>
        </p:txBody>
      </p:sp>
      <p:sp>
        <p:nvSpPr>
          <p:cNvPr id="4" name="Kolejność pracy">
            <a:extLst>
              <a:ext uri="{FF2B5EF4-FFF2-40B4-BE49-F238E27FC236}">
                <ns2:creationId id="{99A98430-2B22-4D9F-9C55-57C0DF390BD6}"/>
              </a:ext>
            </a:extLst>
          </p:cNvPr>
          <p:cNvSpPr>
            <a:spLocks noGrp="1"/>
          </p:cNvSpPr>
          <p:nvPr/>
        </p:nvSpPr>
        <p:spPr>
          <a:xfrm>
            <a:off x="609600" y="1200150"/>
            <a:ext cx="10972800" cy="1238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Kolejność pracy</a:t>
            </a:r>
          </a:p>
        </p:txBody>
      </p:sp>
      <p:sp>
        <p:nvSpPr>
          <p:cNvPr id="5" name="Numbered list start 1">
            <a:extLst>
              <a:ext uri="{FF2B5EF4-FFF2-40B4-BE49-F238E27FC236}">
                <ns2:creationId id="{3F9F3487-5104-4464-ACB6-406FFC088511}"/>
              </a:ext>
            </a:extLst>
          </p:cNvPr>
          <p:cNvSpPr>
            <a:spLocks noGrp="1"/>
          </p:cNvSpPr>
          <p:nvPr/>
        </p:nvSpPr>
        <p:spPr>
          <a:xfrm>
            <a:off x="609600" y="2190750"/>
            <a:ext cx="10668000" cy="3838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381000" indent="-292100" algn="l">
              <a:spcAft>
                <a:spcPts val="900"/>
              </a:spcAft>
              <a:buAutoNum type="arabicPeriod" startAt="1"/>
              <a:def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Opis zadania i jego celu.</a:t>
            </a:r>
          </a:p>
          <a:p>
            <a:pPr marL="381000" indent="-292100" algn="l">
              <a:spcAft>
                <a:spcPts val="900"/>
              </a:spcAft>
              <a:buAutoNum type="arabicPeriod" startAt="2"/>
              <a:def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Ustalenie kryteriów oceny.</a:t>
            </a:r>
          </a:p>
          <a:p>
            <a:pPr marL="381000" indent="-292100" algn="l">
              <a:spcAft>
                <a:spcPts val="900"/>
              </a:spcAft>
              <a:buAutoNum type="arabicPeriod" startAt="3"/>
              <a:def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Wybór przypadku do pierwszej próby.</a:t>
            </a:r>
          </a:p>
          <a:p>
            <a:pPr marL="381000" indent="-292100" algn="l">
              <a:spcAft>
                <a:spcPts val="900"/>
              </a:spcAft>
              <a:buAutoNum type="arabicPeriod" startAt="4"/>
              <a:def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Przygotowanie materiałów.</a:t>
            </a:r>
          </a:p>
          <a:p>
            <a:pPr marL="381000" indent="-292100" algn="l">
              <a:spcAft>
                <a:spcPts val="900"/>
              </a:spcAft>
              <a:buAutoNum type="arabicPeriod" startAt="5"/>
              <a:def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Wykonanie zadania.</a:t>
            </a:r>
          </a:p>
          <a:p>
            <a:pPr marL="381000" indent="-292100" algn="l">
              <a:spcAft>
                <a:spcPts val="900"/>
              </a:spcAft>
              <a:buAutoNum type="arabicPeriod" startAt="6"/>
              <a:def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Sprawdzenie wyniku i zapis obserwacji.</a:t>
            </a:r>
          </a:p>
          <a:p>
            <a:pPr marL="381000" indent="-292100" algn="l">
              <a:spcAft>
                <a:spcPts val="900"/>
              </a:spcAft>
              <a:buAutoNum type="arabicPeriod" startAt="7"/>
              <a:def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Porównanie z punktem wyjścia.</a:t>
            </a:r>
          </a:p>
          <a:p>
            <a:pPr marL="381000" indent="-292100" algn="l">
              <a:spcAft>
                <a:spcPts val="900"/>
              </a:spcAft>
              <a:buAutoNum type="arabicPeriod" startAt="8"/>
              <a:def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Decyzja o kolejnym kroku.</a:t>
            </a:r>
          </a:p>
        </p:txBody>
      </p:sp>
    </p:spTree>
    <p:extLst>
      <p:ext uri="{BB962C8B-B14F-4D97-AF65-F5344CB8AC3E}">
        <ns3:creationId val="1696255491"/>
      </p:ext>
    </p:extLst>
  </p:cSld>
</p:sld>
</file>

<file path=ppt/slides/slide32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bg>
      <p:bgPr>
        <a:solidFill>
          <a:srgbClr val="101013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7" name="T13.AI">
            <a:extLst>
              <a:ext uri="{FF2B5EF4-FFF2-40B4-BE49-F238E27FC236}">
                <ns2:creationId id="{E583EED2-9BE5-4AEA-8502-2D736E2C7232}"/>
              </a:ext>
            </a:extLst>
          </p:cNvPr>
          <p:cNvSpPr>
            <a:spLocks noGrp="1"/>
          </p:cNvSpPr>
          <p:nvPr/>
        </p:nvSpPr>
        <p:spPr>
          <a:xfrm>
            <a:off x="609600" y="342900"/>
            <a:ext cx="1905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T13.AI</a:t>
            </a:r>
          </a:p>
        </p:txBody>
      </p:sp>
      <p:sp>
        <p:nvSpPr>
          <p:cNvPr id="2" name="32">
            <a:extLst>
              <a:ext uri="{FF2B5EF4-FFF2-40B4-BE49-F238E27FC236}">
                <ns2:creationId id="{DDC11879-240B-4EAD-8B5C-FCEE098EBFC3}"/>
              </a:ext>
            </a:extLst>
          </p:cNvPr>
          <p:cNvSpPr>
            <a:spLocks noGrp="1"/>
          </p:cNvSpPr>
          <p:nvPr>
            <p:ph type="sldNum" sz="quarter" idx="100"/>
          </p:nvPr>
        </p:nvSpPr>
        <p:spPr>
          <a:xfrm>
            <a:off x="10972800" y="6191250"/>
            <a:ext cx="6096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defRPr>
            </a:pPr>
            <a:fld id="{593F6C17-B2AC-5102-98FF-33B448E1E1C8}" type="slidenum">
              <a: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rPr>
              <a:t>31</a:t>
            </a:fld>
          </a:p>
        </p:txBody>
      </p:sp>
      <p:sp>
        <p:nvSpPr>
          <p:cNvPr id="4" name="Zagadnienia do omówienia">
            <a:extLst>
              <a:ext uri="{FF2B5EF4-FFF2-40B4-BE49-F238E27FC236}">
                <ns2:creationId id="{3F1383BA-0388-4C1F-8A6C-6AC348443EC9}"/>
              </a:ext>
            </a:extLst>
          </p:cNvPr>
          <p:cNvSpPr>
            <a:spLocks noGrp="1"/>
          </p:cNvSpPr>
          <p:nvPr/>
        </p:nvSpPr>
        <p:spPr>
          <a:xfrm>
            <a:off x="609600" y="1200150"/>
            <a:ext cx="10972800" cy="1238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Zagadnienia do omówienia</a:t>
            </a:r>
          </a:p>
        </p:txBody>
      </p:sp>
      <p:sp>
        <p:nvSpPr>
          <p:cNvPr id="5" name="Bullet list">
            <a:extLst>
              <a:ext uri="{FF2B5EF4-FFF2-40B4-BE49-F238E27FC236}">
                <ns2:creationId id="{810F7883-ABE1-485D-BE71-2981B8C70E86}"/>
              </a:ext>
            </a:extLst>
          </p:cNvPr>
          <p:cNvSpPr>
            <a:spLocks noGrp="1"/>
          </p:cNvSpPr>
          <p:nvPr/>
        </p:nvSpPr>
        <p:spPr>
          <a:xfrm>
            <a:off x="609600" y="2495550"/>
            <a:ext cx="5010150" cy="33051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381000" indent="-292100" algn="l">
              <a:spcAft>
                <a:spcPts val="1800"/>
              </a:spcAft>
              <a:buChar char="•"/>
              <a:def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Cel spotkania i oczekiwania uczestników.</a:t>
            </a:r>
          </a:p>
          <a:p>
            <a:pPr marL="381000" indent="-292100" algn="l">
              <a:spcAft>
                <a:spcPts val="1800"/>
              </a:spcAft>
              <a:buChar char="•"/>
              <a:def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Obecny sposób wykonywania pracy.</a:t>
            </a:r>
          </a:p>
          <a:p>
            <a:pPr marL="381000" indent="-292100" algn="l">
              <a:spcAft>
                <a:spcPts val="1800"/>
              </a:spcAft>
              <a:buChar char="•"/>
              <a:def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Najczęstsze trudności i ich przyczyny.</a:t>
            </a:r>
          </a:p>
          <a:p>
            <a:pPr marL="381000" indent="-292100" algn="l">
              <a:spcAft>
                <a:spcPts val="1800"/>
              </a:spcAft>
              <a:buChar char="•"/>
              <a:def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Dostępne dane, materiały i narzędzia.</a:t>
            </a:r>
          </a:p>
        </p:txBody>
      </p:sp>
      <p:sp>
        <p:nvSpPr>
          <p:cNvPr id="6" name="Bullet list">
            <a:extLst>
              <a:ext uri="{FF2B5EF4-FFF2-40B4-BE49-F238E27FC236}">
                <ns2:creationId id="{5796CB1C-6857-4D4A-B98D-B5A68B30BF1C}"/>
              </a:ext>
            </a:extLst>
          </p:cNvPr>
          <p:cNvSpPr>
            <a:spLocks noGrp="1"/>
          </p:cNvSpPr>
          <p:nvPr/>
        </p:nvSpPr>
        <p:spPr>
          <a:xfrm>
            <a:off x="6477000" y="2495550"/>
            <a:ext cx="5010150" cy="33051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381000" indent="-292100" algn="l">
              <a:spcAft>
                <a:spcPts val="1800"/>
              </a:spcAft>
              <a:buChar char="•"/>
              <a:def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Możliwości zmiany i pierwsze pomysły.</a:t>
            </a:r>
          </a:p>
          <a:p>
            <a:pPr marL="381000" indent="-292100" algn="l">
              <a:spcAft>
                <a:spcPts val="1800"/>
              </a:spcAft>
              <a:buChar char="•"/>
              <a:def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Warunki wykonania krótkiej próby.</a:t>
            </a:r>
          </a:p>
          <a:p>
            <a:pPr marL="381000" indent="-292100" algn="l">
              <a:spcAft>
                <a:spcPts val="1800"/>
              </a:spcAft>
              <a:buChar char="•"/>
              <a:def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Sposób oceny i omówienia wyniku.</a:t>
            </a:r>
          </a:p>
          <a:p>
            <a:pPr marL="381000" indent="-292100" algn="l">
              <a:spcAft>
                <a:spcPts val="1800"/>
              </a:spcAft>
              <a:buChar char="•"/>
              <a:def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Odpowiedzialność oraz następne kroki.</a:t>
            </a:r>
          </a:p>
        </p:txBody>
      </p:sp>
    </p:spTree>
    <p:extLst>
      <p:ext uri="{BB962C8B-B14F-4D97-AF65-F5344CB8AC3E}">
        <ns3:creationId val="271364460"/>
      </p:ext>
    </p:extLst>
  </p:cSld>
</p:sld>
</file>

<file path=ppt/slides/slide33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bg>
      <p:bgPr>
        <a:solidFill>
          <a:srgbClr val="101013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7" name="T13.AI">
            <a:extLst>
              <a:ext uri="{FF2B5EF4-FFF2-40B4-BE49-F238E27FC236}">
                <ns2:creationId id="{3BFA1CFD-5944-43DC-A82A-94823B494F8A}"/>
              </a:ext>
            </a:extLst>
          </p:cNvPr>
          <p:cNvSpPr>
            <a:spLocks noGrp="1"/>
          </p:cNvSpPr>
          <p:nvPr/>
        </p:nvSpPr>
        <p:spPr>
          <a:xfrm>
            <a:off x="609600" y="342900"/>
            <a:ext cx="1905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T13.AI</a:t>
            </a:r>
          </a:p>
        </p:txBody>
      </p:sp>
      <p:sp>
        <p:nvSpPr>
          <p:cNvPr id="2" name="33">
            <a:extLst>
              <a:ext uri="{FF2B5EF4-FFF2-40B4-BE49-F238E27FC236}">
                <ns2:creationId id="{617A0540-E351-4B02-8C3E-762230B52885}"/>
              </a:ext>
            </a:extLst>
          </p:cNvPr>
          <p:cNvSpPr>
            <a:spLocks noGrp="1"/>
          </p:cNvSpPr>
          <p:nvPr>
            <p:ph type="sldNum" sz="quarter" idx="100"/>
          </p:nvPr>
        </p:nvSpPr>
        <p:spPr>
          <a:xfrm>
            <a:off x="10972800" y="6191250"/>
            <a:ext cx="6096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defRPr>
            </a:pPr>
            <a:fld id="{8BB3E0C5-6A8D-50A0-BA3A-D4CBCA1BA3AF}" type="slidenum">
              <a: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rPr>
              <a:t>32</a:t>
            </a:fld>
          </a:p>
        </p:txBody>
      </p:sp>
      <p:sp>
        <p:nvSpPr>
          <p:cNvPr id="4" name="Osiem pytań do projektu">
            <a:extLst>
              <a:ext uri="{FF2B5EF4-FFF2-40B4-BE49-F238E27FC236}">
                <ns2:creationId id="{596F1951-D885-4D13-AC6F-DC177254D8AA}"/>
              </a:ext>
            </a:extLst>
          </p:cNvPr>
          <p:cNvSpPr>
            <a:spLocks noGrp="1"/>
          </p:cNvSpPr>
          <p:nvPr/>
        </p:nvSpPr>
        <p:spPr>
          <a:xfrm>
            <a:off x="609600" y="1200150"/>
            <a:ext cx="10972800" cy="1238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Osiem pytań do projektu</a:t>
            </a:r>
          </a:p>
        </p:txBody>
      </p:sp>
      <p:sp>
        <p:nvSpPr>
          <p:cNvPr id="5" name="Numbered list start 1">
            <a:extLst>
              <a:ext uri="{FF2B5EF4-FFF2-40B4-BE49-F238E27FC236}">
                <ns2:creationId id="{54538D51-E366-4769-9A0F-A7DBFC6A1F89}"/>
              </a:ext>
            </a:extLst>
          </p:cNvPr>
          <p:cNvSpPr>
            <a:spLocks noGrp="1"/>
          </p:cNvSpPr>
          <p:nvPr/>
        </p:nvSpPr>
        <p:spPr>
          <a:xfrm>
            <a:off x="609600" y="2486025"/>
            <a:ext cx="5010150" cy="3333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381000" indent="-292100" algn="l">
              <a:spcAft>
                <a:spcPts val="1900"/>
              </a:spcAft>
              <a:buAutoNum type="arabicPeriod" startAt="1"/>
              <a:def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Jaki problem chcemy rozwiązać?</a:t>
            </a:r>
          </a:p>
          <a:p>
            <a:pPr marL="381000" indent="-292100" algn="l">
              <a:spcAft>
                <a:spcPts val="1900"/>
              </a:spcAft>
              <a:buAutoNum type="arabicPeriod" startAt="2"/>
              <a:def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Kogo dotyczy obecna trudność?</a:t>
            </a:r>
          </a:p>
          <a:p>
            <a:pPr marL="381000" indent="-292100" algn="l">
              <a:spcAft>
                <a:spcPts val="1900"/>
              </a:spcAft>
              <a:buAutoNum type="arabicPeriod" startAt="3"/>
              <a:def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Jak wygląda dzisiejszy sposób pracy?</a:t>
            </a:r>
          </a:p>
          <a:p>
            <a:pPr marL="381000" indent="-292100" algn="l">
              <a:spcAft>
                <a:spcPts val="1900"/>
              </a:spcAft>
              <a:buAutoNum type="arabicPeriod" startAt="4"/>
              <a:def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Co będzie użytecznym rezultatem?</a:t>
            </a:r>
          </a:p>
        </p:txBody>
      </p:sp>
      <p:sp>
        <p:nvSpPr>
          <p:cNvPr id="6" name="Numbered list start 5">
            <a:extLst>
              <a:ext uri="{FF2B5EF4-FFF2-40B4-BE49-F238E27FC236}">
                <ns2:creationId id="{E0FB13C5-9016-444F-8CBC-FBB8D44AA2B6}"/>
              </a:ext>
            </a:extLst>
          </p:cNvPr>
          <p:cNvSpPr>
            <a:spLocks noGrp="1"/>
          </p:cNvSpPr>
          <p:nvPr/>
        </p:nvSpPr>
        <p:spPr>
          <a:xfrm>
            <a:off x="6477000" y="2486025"/>
            <a:ext cx="5010150" cy="3333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381000" indent="-292100" algn="l">
              <a:spcAft>
                <a:spcPts val="1900"/>
              </a:spcAft>
              <a:buAutoNum type="arabicPeriod" startAt="5"/>
              <a:def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Jakie materiały są nam potrzebne?</a:t>
            </a:r>
          </a:p>
          <a:p>
            <a:pPr marL="381000" indent="-292100" algn="l">
              <a:spcAft>
                <a:spcPts val="1900"/>
              </a:spcAft>
              <a:buAutoNum type="arabicPeriod" startAt="6"/>
              <a:def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Jak sprawdzimy pierwszą próbę?</a:t>
            </a:r>
          </a:p>
          <a:p>
            <a:pPr marL="381000" indent="-292100" algn="l">
              <a:spcAft>
                <a:spcPts val="1900"/>
              </a:spcAft>
              <a:buAutoNum type="arabicPeriod" startAt="7"/>
              <a:def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Kto oceni jakość wykonania?</a:t>
            </a:r>
          </a:p>
          <a:p>
            <a:pPr marL="381000" indent="-292100" algn="l">
              <a:spcAft>
                <a:spcPts val="1900"/>
              </a:spcAft>
              <a:buAutoNum type="arabicPeriod" startAt="8"/>
              <a:def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250" b="0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Jaka decyzja nastąpi po teście?</a:t>
            </a:r>
          </a:p>
        </p:txBody>
      </p:sp>
    </p:spTree>
    <p:extLst>
      <p:ext uri="{BB962C8B-B14F-4D97-AF65-F5344CB8AC3E}">
        <ns3:creationId val="581314478"/>
      </p:ext>
    </p:extLst>
  </p:cSld>
</p:sld>
</file>

<file path=ppt/slides/slide4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bg>
      <p:bgPr>
        <a:solidFill>
          <a:srgbClr val="101013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6" name="T13.AI">
            <a:extLst>
              <a:ext uri="{FF2B5EF4-FFF2-40B4-BE49-F238E27FC236}">
                <ns2:creationId id="{1B409222-B908-4089-9471-AFDBF6CF279E}"/>
              </a:ext>
            </a:extLst>
          </p:cNvPr>
          <p:cNvSpPr>
            <a:spLocks noGrp="1"/>
          </p:cNvSpPr>
          <p:nvPr/>
        </p:nvSpPr>
        <p:spPr>
          <a:xfrm>
            <a:off x="609600" y="342900"/>
            <a:ext cx="1905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T13.AI</a:t>
            </a:r>
          </a:p>
        </p:txBody>
      </p:sp>
      <p:sp>
        <p:nvSpPr>
          <p:cNvPr id="2" name="04">
            <a:extLst>
              <a:ext uri="{FF2B5EF4-FFF2-40B4-BE49-F238E27FC236}">
                <ns2:creationId id="{315FB70F-82A2-4336-85D0-330361014168}"/>
              </a:ext>
            </a:extLst>
          </p:cNvPr>
          <p:cNvSpPr>
            <a:spLocks noGrp="1"/>
          </p:cNvSpPr>
          <p:nvPr>
            <p:ph type="sldNum" sz="quarter" idx="100"/>
          </p:nvPr>
        </p:nvSpPr>
        <p:spPr>
          <a:xfrm>
            <a:off x="10972800" y="6191250"/>
            <a:ext cx="6096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defRPr>
            </a:pPr>
            <a:fld id="{1DB08238-8699-50B2-AEF1-15FDE7D87A03}" type="slidenum">
              <a: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rPr>
              <a:t>4</a:t>
            </a:fld>
          </a:p>
        </p:txBody>
      </p:sp>
      <p:sp>
        <p:nvSpPr>
          <p:cNvPr id="4" name="01">
            <a:extLst>
              <a:ext uri="{FF2B5EF4-FFF2-40B4-BE49-F238E27FC236}">
                <ns2:creationId id="{43D5A2A7-B217-474E-98D2-3E2CE69CBA54}"/>
              </a:ext>
            </a:extLst>
          </p:cNvPr>
          <p:cNvSpPr>
            <a:spLocks noGrp="1"/>
          </p:cNvSpPr>
          <p:nvPr/>
        </p:nvSpPr>
        <p:spPr>
          <a:xfrm>
            <a:off x="8448675" y="1066800"/>
            <a:ext cx="3143250" cy="2571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6875" b="1">
                <a:solidFill>
                  <a:srgbClr val="C9A5FF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6875" b="1">
                <a:solidFill>
                  <a:srgbClr val="C9A5FF"/>
                </a:solidFill>
                <a:latin typeface="Google Sans Flex"/>
                <a:ea typeface="Google Sans Flex"/>
                <a:cs typeface="Google Sans Flex"/>
              </a:rPr>
              <a:t>01</a:t>
            </a:r>
          </a:p>
        </p:txBody>
      </p:sp>
      <p:sp>
        <p:nvSpPr>
          <p:cNvPr id="5" name="Nowa perspektywa na pracę z AI">
            <a:extLst>
              <a:ext uri="{FF2B5EF4-FFF2-40B4-BE49-F238E27FC236}">
                <ns2:creationId id="{D0BA31C6-B9AA-4962-A216-ACFF6072273E}"/>
              </a:ext>
            </a:extLst>
          </p:cNvPr>
          <p:cNvSpPr>
            <a:spLocks noGrp="1"/>
          </p:cNvSpPr>
          <p:nvPr/>
        </p:nvSpPr>
        <p:spPr>
          <a:xfrm>
            <a:off x="609600" y="3714750"/>
            <a:ext cx="10572750" cy="1714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57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57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Nowa perspektywa</a:t>
            </a:r>
          </a:p>
          <a:p>
            <a:pPr algn="l">
              <a:defRPr sz="57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57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na pracę z AI</a:t>
            </a:r>
          </a:p>
        </p:txBody>
      </p:sp>
    </p:spTree>
    <p:extLst>
      <p:ext uri="{BB962C8B-B14F-4D97-AF65-F5344CB8AC3E}">
        <ns3:creationId val="1749429242"/>
      </p:ext>
    </p:extLst>
  </p:cSld>
</p:sld>
</file>

<file path=ppt/slides/slide5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bg>
      <p:bgPr>
        <a:solidFill>
          <a:srgbClr val="101013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6" name="T13.AI">
            <a:extLst>
              <a:ext uri="{FF2B5EF4-FFF2-40B4-BE49-F238E27FC236}">
                <ns2:creationId id="{87E8199B-6511-424E-B7F3-418878EF7D20}"/>
              </a:ext>
            </a:extLst>
          </p:cNvPr>
          <p:cNvSpPr>
            <a:spLocks noGrp="1"/>
          </p:cNvSpPr>
          <p:nvPr/>
        </p:nvSpPr>
        <p:spPr>
          <a:xfrm>
            <a:off x="609600" y="342900"/>
            <a:ext cx="1905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T13.AI</a:t>
            </a:r>
          </a:p>
        </p:txBody>
      </p:sp>
      <p:sp>
        <p:nvSpPr>
          <p:cNvPr id="2" name="05">
            <a:extLst>
              <a:ext uri="{FF2B5EF4-FFF2-40B4-BE49-F238E27FC236}">
                <ns2:creationId id="{6E4EA109-16C5-4CBF-845E-D8022F118B5B}"/>
              </a:ext>
            </a:extLst>
          </p:cNvPr>
          <p:cNvSpPr>
            <a:spLocks noGrp="1"/>
          </p:cNvSpPr>
          <p:nvPr>
            <p:ph type="sldNum" sz="quarter" idx="100"/>
          </p:nvPr>
        </p:nvSpPr>
        <p:spPr>
          <a:xfrm>
            <a:off x="10972800" y="6191250"/>
            <a:ext cx="6096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defRPr>
            </a:pPr>
            <a:fld id="{D7EF2FBB-3772-58F9-A59B-57988D80CB45}" type="slidenum">
              <a: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rPr>
              <a:t>5</a:t>
            </a:fld>
          </a:p>
        </p:txBody>
      </p:sp>
      <p:sp>
        <p:nvSpPr>
          <p:cNvPr id="4" name="Odpowiedź dostaniesz od AI.">
            <a:extLst>
              <a:ext uri="{FF2B5EF4-FFF2-40B4-BE49-F238E27FC236}">
                <ns2:creationId id="{A2DCDE7D-CED5-4582-903B-93073E6B1CEE}"/>
              </a:ext>
            </a:extLst>
          </p:cNvPr>
          <p:cNvSpPr>
            <a:spLocks noGrp="1"/>
          </p:cNvSpPr>
          <p:nvPr/>
        </p:nvSpPr>
        <p:spPr>
          <a:xfrm>
            <a:off x="609600" y="2466975"/>
            <a:ext cx="10972800" cy="952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54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54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Odpowiedź dostaniesz od AI.</a:t>
            </a:r>
          </a:p>
        </p:txBody>
      </p:sp>
      <p:sp>
        <p:nvSpPr>
          <p:cNvPr id="5" name="Osąd budujesz sam.">
            <a:extLst>
              <a:ext uri="{FF2B5EF4-FFF2-40B4-BE49-F238E27FC236}">
                <ns2:creationId id="{A1A55E4C-8B2C-47F8-ABCF-A7B3AC677E58}"/>
              </a:ext>
            </a:extLst>
          </p:cNvPr>
          <p:cNvSpPr>
            <a:spLocks noGrp="1"/>
          </p:cNvSpPr>
          <p:nvPr/>
        </p:nvSpPr>
        <p:spPr>
          <a:xfrm>
            <a:off x="609600" y="3295650"/>
            <a:ext cx="10972800" cy="952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5400" b="1">
                <a:solidFill>
                  <a:srgbClr val="C9A5FF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5400" b="1">
                <a:solidFill>
                  <a:srgbClr val="C9A5FF"/>
                </a:solidFill>
                <a:latin typeface="Google Sans Flex"/>
                <a:ea typeface="Google Sans Flex"/>
                <a:cs typeface="Google Sans Flex"/>
              </a:rPr>
              <a:t>Osąd budujesz sam.</a:t>
            </a:r>
          </a:p>
        </p:txBody>
      </p:sp>
    </p:spTree>
    <p:extLst>
      <p:ext uri="{BB962C8B-B14F-4D97-AF65-F5344CB8AC3E}">
        <ns3:creationId val="789717536"/>
      </p:ext>
    </p:extLst>
  </p:cSld>
</p:sld>
</file>

<file path=ppt/slides/slide6.xml><?xml version="1.0" encoding="utf-8"?>
<p:sld xmlns:a="http://schemas.openxmlformats.org/drawingml/2006/main" xmlns:ns2="http://schemas.microsoft.com/office/drawing/2014/main" xmlns:ns4="http://schemas.microsoft.com/office/powerpoint/2010/main" xmlns:p="http://schemas.openxmlformats.org/presentationml/2006/main" xmlns:r="http://schemas.openxmlformats.org/officeDocument/2006/relationships">
  <p:cSld>
    <p:bg>
      <p:bgPr>
        <a:solidFill>
          <a:srgbClr val="101013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7" name="T13.AI">
            <a:extLst>
              <a:ext uri="{FF2B5EF4-FFF2-40B4-BE49-F238E27FC236}">
                <ns2:creationId id="{5F39A17C-A3BF-4478-AB70-206006E6BDBA}"/>
              </a:ext>
            </a:extLst>
          </p:cNvPr>
          <p:cNvSpPr>
            <a:spLocks noGrp="1"/>
          </p:cNvSpPr>
          <p:nvPr/>
        </p:nvSpPr>
        <p:spPr>
          <a:xfrm>
            <a:off x="609600" y="342900"/>
            <a:ext cx="1905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T13.AI</a:t>
            </a:r>
          </a:p>
        </p:txBody>
      </p:sp>
      <p:sp>
        <p:nvSpPr>
          <p:cNvPr id="2" name="06">
            <a:extLst>
              <a:ext uri="{FF2B5EF4-FFF2-40B4-BE49-F238E27FC236}">
                <ns2:creationId id="{AF9075F9-45EC-48FF-92E4-3F44E3004130}"/>
              </a:ext>
            </a:extLst>
          </p:cNvPr>
          <p:cNvSpPr>
            <a:spLocks noGrp="1"/>
          </p:cNvSpPr>
          <p:nvPr>
            <p:ph type="sldNum" sz="quarter" idx="100"/>
          </p:nvPr>
        </p:nvSpPr>
        <p:spPr>
          <a:xfrm>
            <a:off x="10972800" y="6191250"/>
            <a:ext cx="6096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defRPr>
            </a:pPr>
            <a:fld id="{A4602767-E0B6-5825-B64B-1302DCCAAFF6}" type="slidenum">
              <a: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rPr>
              <a:t>6</a:t>
            </a:fld>
          </a:p>
        </p:txBody>
      </p:sp>
      <p:sp>
        <p:nvSpPr>
          <p:cNvPr id="4" name="Technologia w konkretnym kontekście">
            <a:extLst>
              <a:ext uri="{FF2B5EF4-FFF2-40B4-BE49-F238E27FC236}">
                <ns2:creationId id="{1413E879-EDAD-4B51-9018-6B844CD856E9}"/>
              </a:ext>
            </a:extLst>
          </p:cNvPr>
          <p:cNvSpPr>
            <a:spLocks noGrp="1"/>
          </p:cNvSpPr>
          <p:nvPr/>
        </p:nvSpPr>
        <p:spPr>
          <a:xfrm>
            <a:off x="609600" y="1571625"/>
            <a:ext cx="5410200" cy="2305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46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46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Technologia</a:t>
            </a:r>
          </a:p>
          <a:p>
            <a:pPr algn="l">
              <a:defRPr sz="46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46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w konkretnym</a:t>
            </a:r>
          </a:p>
          <a:p>
            <a:pPr algn="l">
              <a:defRPr sz="46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46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kontekście</a:t>
            </a:r>
          </a:p>
        </p:txBody>
      </p:sp>
      <p:sp>
        <p:nvSpPr>
          <p:cNvPr id="5" name="[Krótko opisz zagadnienie. Pokaż, dlaczego ma znac">
            <a:extLst>
              <a:ext uri="{FF2B5EF4-FFF2-40B4-BE49-F238E27FC236}">
                <ns2:creationId id="{1BC55580-653F-452B-A78D-79F9B27141AE}"/>
              </a:ext>
            </a:extLst>
          </p:cNvPr>
          <p:cNvSpPr>
            <a:spLocks noGrp="1"/>
          </p:cNvSpPr>
          <p:nvPr/>
        </p:nvSpPr>
        <p:spPr>
          <a:xfrm>
            <a:off x="609600" y="4248150"/>
            <a:ext cx="5048250" cy="1390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95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95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[Krótko opisz zagadnienie. Pokaż, dlaczego ma znaczenie dla odbiorców i gdzie pojawia się możliwość działania.]</a:t>
            </a:r>
          </a:p>
        </p:txBody>
      </p:sp>
      <p:pic>
        <p:nvPicPr>
          <p:cNvPr id="12" name=""/>
          <p:cNvPicPr>
            <a:picLocks noChangeAspect="1"/>
          </p:cNvPicPr>
          <p:nvPr/>
        </p:nvPicPr>
        <p:blipFill>
          <a:blip r:embed="Rb3de0641fc654967"/>
          <a:srcRect l="10734" t="0" r="10734" b="0"/>
          <a:stretch>
            <a:fillRect l="0" t="0" r="0" b="0"/>
          </a:stretch>
        </p:blipFill>
        <p:spPr>
          <a:xfrm>
            <a:off x="6286500" y="1304925"/>
            <a:ext cx="5295900" cy="4495800"/>
          </a:xfrm>
          <a:prstGeom prst="rect">
            <a:avLst/>
          </a:prstGeom>
        </p:spPr>
      </p:pic>
    </p:spTree>
    <p:extLst>
      <p:ext uri="{BB962C8B-B14F-4D97-AF65-F5344CB8AC3E}">
        <ns4:creationId val="1492972094"/>
      </p:ext>
    </p:extLst>
  </p:cSld>
</p:sld>
</file>

<file path=ppt/slides/slide7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bg>
      <p:bgPr>
        <a:solidFill>
          <a:srgbClr val="101013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11" name="T13.AI">
            <a:extLst>
              <a:ext uri="{FF2B5EF4-FFF2-40B4-BE49-F238E27FC236}">
                <ns2:creationId id="{11D9E96B-2D9A-4C60-AAC0-5E6DEB81BF6E}"/>
              </a:ext>
            </a:extLst>
          </p:cNvPr>
          <p:cNvSpPr>
            <a:spLocks noGrp="1"/>
          </p:cNvSpPr>
          <p:nvPr/>
        </p:nvSpPr>
        <p:spPr>
          <a:xfrm>
            <a:off x="609600" y="342900"/>
            <a:ext cx="1905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T13.AI</a:t>
            </a:r>
          </a:p>
        </p:txBody>
      </p:sp>
      <p:sp>
        <p:nvSpPr>
          <p:cNvPr id="2" name="07">
            <a:extLst>
              <a:ext uri="{FF2B5EF4-FFF2-40B4-BE49-F238E27FC236}">
                <ns2:creationId id="{2ECEB6CC-843E-4253-90CE-039B92A3B86F}"/>
              </a:ext>
            </a:extLst>
          </p:cNvPr>
          <p:cNvSpPr>
            <a:spLocks noGrp="1"/>
          </p:cNvSpPr>
          <p:nvPr>
            <p:ph type="sldNum" sz="quarter" idx="100"/>
          </p:nvPr>
        </p:nvSpPr>
        <p:spPr>
          <a:xfrm>
            <a:off x="10972800" y="6191250"/>
            <a:ext cx="6096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defRPr>
            </a:pPr>
            <a:fld id="{218FAC54-AB24-5A40-B78E-F0EBAB65BD39}" type="slidenum">
              <a: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rPr>
              <a:t>7</a:t>
            </a:fld>
          </a:p>
        </p:txBody>
      </p:sp>
      <p:sp>
        <p:nvSpPr>
          <p:cNvPr id="4" name="Wyzwanie i możliwość">
            <a:extLst>
              <a:ext uri="{FF2B5EF4-FFF2-40B4-BE49-F238E27FC236}">
                <ns2:creationId id="{91DBDAC3-3609-4774-985B-70190FE23FD7}"/>
              </a:ext>
            </a:extLst>
          </p:cNvPr>
          <p:cNvSpPr>
            <a:spLocks noGrp="1"/>
          </p:cNvSpPr>
          <p:nvPr/>
        </p:nvSpPr>
        <p:spPr>
          <a:xfrm>
            <a:off x="609600" y="1200150"/>
            <a:ext cx="10972800" cy="1238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Wyzwanie i możliwość</a:t>
            </a:r>
          </a:p>
        </p:txBody>
      </p:sp>
      <p:sp>
        <p:nvSpPr>
          <p:cNvPr id="5" name="">
            <a:extLst>
              <a:ext uri="{FF2B5EF4-FFF2-40B4-BE49-F238E27FC236}">
                <ns2:creationId id="{DEA970C7-C62B-4EAE-BAD1-4C6A951D6135}"/>
              </a:ext>
            </a:extLst>
          </p:cNvPr>
          <p:cNvSpPr>
            <a:spLocks noGrp="1"/>
          </p:cNvSpPr>
          <p:nvPr/>
        </p:nvSpPr>
        <p:spPr>
          <a:xfrm>
            <a:off x="609600" y="2781300"/>
            <a:ext cx="10972800" cy="9525"/>
          </a:xfrm>
          <a:prstGeom prst="rect">
            <a:avLst/>
          </a:prstGeom>
          <a:solidFill>
            <a:srgbClr val="35323E"/>
          </a:solidFill>
          <a:ln w="0">
            <a:noFill/>
          </a:ln>
        </p:spPr>
      </p:sp>
      <p:sp>
        <p:nvSpPr>
          <p:cNvPr id="6" name="">
            <a:extLst>
              <a:ext uri="{FF2B5EF4-FFF2-40B4-BE49-F238E27FC236}">
                <ns2:creationId id="{0B3FA762-B020-4131-A3F4-2D267F677474}"/>
              </a:ext>
            </a:extLst>
          </p:cNvPr>
          <p:cNvSpPr>
            <a:spLocks noGrp="1"/>
          </p:cNvSpPr>
          <p:nvPr/>
        </p:nvSpPr>
        <p:spPr>
          <a:xfrm>
            <a:off x="6010275" y="3086100"/>
            <a:ext cx="9525" cy="2600325"/>
          </a:xfrm>
          <a:prstGeom prst="rect">
            <a:avLst/>
          </a:prstGeom>
          <a:solidFill>
            <a:srgbClr val="35323E"/>
          </a:solidFill>
          <a:ln w="0">
            <a:noFill/>
          </a:ln>
        </p:spPr>
      </p:sp>
      <p:sp>
        <p:nvSpPr>
          <p:cNvPr id="7" name="Co dziś nas ogranicza">
            <a:extLst>
              <a:ext uri="{FF2B5EF4-FFF2-40B4-BE49-F238E27FC236}">
                <ns2:creationId id="{3825B10E-E2B7-42A3-9889-35657842D1E3}"/>
              </a:ext>
            </a:extLst>
          </p:cNvPr>
          <p:cNvSpPr>
            <a:spLocks noGrp="1"/>
          </p:cNvSpPr>
          <p:nvPr/>
        </p:nvSpPr>
        <p:spPr>
          <a:xfrm>
            <a:off x="609600" y="3562350"/>
            <a:ext cx="5000625" cy="1200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6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36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Co dziś</a:t>
            </a:r>
          </a:p>
          <a:p>
            <a:pPr algn="l">
              <a:defRPr sz="36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36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nas ogranicza</a:t>
            </a:r>
          </a:p>
        </p:txBody>
      </p:sp>
      <p:sp>
        <p:nvSpPr>
          <p:cNvPr id="8" name="[Opisz obecną trudność i jej konsekwencję. Jeden k">
            <a:extLst>
              <a:ext uri="{FF2B5EF4-FFF2-40B4-BE49-F238E27FC236}">
                <ns2:creationId id="{BE1630B6-EB9A-40B0-8D94-DD710DD170DF}"/>
              </a:ext>
            </a:extLst>
          </p:cNvPr>
          <p:cNvSpPr>
            <a:spLocks noGrp="1"/>
          </p:cNvSpPr>
          <p:nvPr/>
        </p:nvSpPr>
        <p:spPr>
          <a:xfrm>
            <a:off x="609600" y="5000625"/>
            <a:ext cx="4953000" cy="904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[Opisz obecną trudność i jej konsekwencję. Jeden konkretny przykład wystarczy.]</a:t>
            </a:r>
          </a:p>
        </p:txBody>
      </p:sp>
      <p:sp>
        <p:nvSpPr>
          <p:cNvPr id="9" name="Co możemy zmienić">
            <a:extLst>
              <a:ext uri="{FF2B5EF4-FFF2-40B4-BE49-F238E27FC236}">
                <ns2:creationId id="{E3DDBB14-9620-4701-823A-EFD89D84DD9E}"/>
              </a:ext>
            </a:extLst>
          </p:cNvPr>
          <p:cNvSpPr>
            <a:spLocks noGrp="1"/>
          </p:cNvSpPr>
          <p:nvPr/>
        </p:nvSpPr>
        <p:spPr>
          <a:xfrm>
            <a:off x="6553200" y="3562350"/>
            <a:ext cx="5029200" cy="1200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6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36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Co możemy</a:t>
            </a:r>
          </a:p>
          <a:p>
            <a:pPr algn="l">
              <a:defRPr sz="36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36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zmienić</a:t>
            </a:r>
          </a:p>
        </p:txBody>
      </p:sp>
      <p:sp>
        <p:nvSpPr>
          <p:cNvPr id="10" name="[Pokaż pożądaną zmianę i warunek, który pozwoli ją">
            <a:extLst>
              <a:ext uri="{FF2B5EF4-FFF2-40B4-BE49-F238E27FC236}">
                <ns2:creationId id="{D49C5D4E-9346-4689-B9C2-728A185A4A28}"/>
              </a:ext>
            </a:extLst>
          </p:cNvPr>
          <p:cNvSpPr>
            <a:spLocks noGrp="1"/>
          </p:cNvSpPr>
          <p:nvPr/>
        </p:nvSpPr>
        <p:spPr>
          <a:xfrm>
            <a:off x="6553200" y="5000625"/>
            <a:ext cx="5029200" cy="904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[Pokaż pożądaną zmianę i warunek, który pozwoli ją osiągnąć.]</a:t>
            </a:r>
          </a:p>
        </p:txBody>
      </p:sp>
    </p:spTree>
    <p:extLst>
      <p:ext uri="{BB962C8B-B14F-4D97-AF65-F5344CB8AC3E}">
        <ns3:creationId val="1405705287"/>
      </p:ext>
    </p:extLst>
  </p:cSld>
</p:sld>
</file>

<file path=ppt/slides/slide8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bg>
      <p:bgPr>
        <a:solidFill>
          <a:srgbClr val="101013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14" name="T13.AI">
            <a:extLst>
              <a:ext uri="{FF2B5EF4-FFF2-40B4-BE49-F238E27FC236}">
                <ns2:creationId id="{9A5FF660-6654-4A1C-9B9A-B12633552220}"/>
              </a:ext>
            </a:extLst>
          </p:cNvPr>
          <p:cNvSpPr>
            <a:spLocks noGrp="1"/>
          </p:cNvSpPr>
          <p:nvPr/>
        </p:nvSpPr>
        <p:spPr>
          <a:xfrm>
            <a:off x="609600" y="342900"/>
            <a:ext cx="1905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T13.AI</a:t>
            </a:r>
          </a:p>
        </p:txBody>
      </p:sp>
      <p:sp>
        <p:nvSpPr>
          <p:cNvPr id="2" name="08">
            <a:extLst>
              <a:ext uri="{FF2B5EF4-FFF2-40B4-BE49-F238E27FC236}">
                <ns2:creationId id="{6641ABB6-3B91-40D0-B199-FF5319E7B96E}"/>
              </a:ext>
            </a:extLst>
          </p:cNvPr>
          <p:cNvSpPr>
            <a:spLocks noGrp="1"/>
          </p:cNvSpPr>
          <p:nvPr>
            <p:ph type="sldNum" sz="quarter" idx="100"/>
          </p:nvPr>
        </p:nvSpPr>
        <p:spPr>
          <a:xfrm>
            <a:off x="10972800" y="6191250"/>
            <a:ext cx="6096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defRPr>
            </a:pPr>
            <a:fld id="{CEED5D7C-C2BB-5EF0-B288-2F01DE8DA20D}" type="slidenum">
              <a: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rPr>
              <a:t>8</a:t>
            </a:fld>
          </a:p>
        </p:txBody>
      </p:sp>
      <p:sp>
        <p:nvSpPr>
          <p:cNvPr id="4" name="Kompetencje rosną w praktyce">
            <a:extLst>
              <a:ext uri="{FF2B5EF4-FFF2-40B4-BE49-F238E27FC236}">
                <ns2:creationId id="{746D47B7-C50A-458F-9FEB-1A6B83450C86}"/>
              </a:ext>
            </a:extLst>
          </p:cNvPr>
          <p:cNvSpPr>
            <a:spLocks noGrp="1"/>
          </p:cNvSpPr>
          <p:nvPr/>
        </p:nvSpPr>
        <p:spPr>
          <a:xfrm>
            <a:off x="609600" y="1200150"/>
            <a:ext cx="10972800" cy="1238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42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42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Kompetencje rosną w praktyce</a:t>
            </a:r>
          </a:p>
        </p:txBody>
      </p:sp>
      <p:sp>
        <p:nvSpPr>
          <p:cNvPr id="5" name="01">
            <a:extLst>
              <a:ext uri="{FF2B5EF4-FFF2-40B4-BE49-F238E27FC236}">
                <ns2:creationId id="{9DB75798-621B-4DE3-8D0E-AD45E8234C2A}"/>
              </a:ext>
            </a:extLst>
          </p:cNvPr>
          <p:cNvSpPr>
            <a:spLocks noGrp="1"/>
          </p:cNvSpPr>
          <p:nvPr/>
        </p:nvSpPr>
        <p:spPr>
          <a:xfrm>
            <a:off x="609600" y="2933700"/>
            <a:ext cx="3238500" cy="952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5700" b="0">
                <a:solidFill>
                  <a:srgbClr val="C9A5FF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5700" b="0">
                <a:solidFill>
                  <a:srgbClr val="C9A5FF"/>
                </a:solidFill>
                <a:latin typeface="Google Sans Flex"/>
                <a:ea typeface="Google Sans Flex"/>
                <a:cs typeface="Google Sans Flex"/>
              </a:rPr>
              <a:t>01</a:t>
            </a:r>
          </a:p>
        </p:txBody>
      </p:sp>
      <p:sp>
        <p:nvSpPr>
          <p:cNvPr id="6" name="Wiedza">
            <a:extLst>
              <a:ext uri="{FF2B5EF4-FFF2-40B4-BE49-F238E27FC236}">
                <ns2:creationId id="{8A5930DB-6FF5-4613-8E9B-DF1BCE22EE63}"/>
              </a:ext>
            </a:extLst>
          </p:cNvPr>
          <p:cNvSpPr>
            <a:spLocks noGrp="1"/>
          </p:cNvSpPr>
          <p:nvPr/>
        </p:nvSpPr>
        <p:spPr>
          <a:xfrm>
            <a:off x="609600" y="4057650"/>
            <a:ext cx="3333750" cy="571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8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8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Wiedza</a:t>
            </a:r>
          </a:p>
        </p:txBody>
      </p:sp>
      <p:sp>
        <p:nvSpPr>
          <p:cNvPr id="7" name="[Jaka wiedza jest potrzebna, by zrozumieć zagadnie">
            <a:extLst>
              <a:ext uri="{FF2B5EF4-FFF2-40B4-BE49-F238E27FC236}">
                <ns2:creationId id="{989E6F79-7629-41F0-95A7-FCC4260AC08B}"/>
              </a:ext>
            </a:extLst>
          </p:cNvPr>
          <p:cNvSpPr>
            <a:spLocks noGrp="1"/>
          </p:cNvSpPr>
          <p:nvPr/>
        </p:nvSpPr>
        <p:spPr>
          <a:xfrm>
            <a:off x="609600" y="4829175"/>
            <a:ext cx="3238500" cy="952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[Jaka wiedza jest potrzebna, by zrozumieć zagadnienie?]</a:t>
            </a:r>
          </a:p>
        </p:txBody>
      </p:sp>
      <p:sp>
        <p:nvSpPr>
          <p:cNvPr id="8" name="02">
            <a:extLst>
              <a:ext uri="{FF2B5EF4-FFF2-40B4-BE49-F238E27FC236}">
                <ns2:creationId id="{12A7018D-7DC8-4263-9FF2-91181F79326C}"/>
              </a:ext>
            </a:extLst>
          </p:cNvPr>
          <p:cNvSpPr>
            <a:spLocks noGrp="1"/>
          </p:cNvSpPr>
          <p:nvPr/>
        </p:nvSpPr>
        <p:spPr>
          <a:xfrm>
            <a:off x="4391025" y="2933700"/>
            <a:ext cx="3238500" cy="952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5700" b="0">
                <a:solidFill>
                  <a:srgbClr val="C1EC7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5700" b="0">
                <a:solidFill>
                  <a:srgbClr val="C1EC79"/>
                </a:solidFill>
                <a:latin typeface="Google Sans Flex"/>
                <a:ea typeface="Google Sans Flex"/>
                <a:cs typeface="Google Sans Flex"/>
              </a:rPr>
              <a:t>02</a:t>
            </a:r>
          </a:p>
        </p:txBody>
      </p:sp>
      <p:sp>
        <p:nvSpPr>
          <p:cNvPr id="9" name="Praktyka">
            <a:extLst>
              <a:ext uri="{FF2B5EF4-FFF2-40B4-BE49-F238E27FC236}">
                <ns2:creationId id="{63AAD399-9C9D-4CFC-8860-639429154AFC}"/>
              </a:ext>
            </a:extLst>
          </p:cNvPr>
          <p:cNvSpPr>
            <a:spLocks noGrp="1"/>
          </p:cNvSpPr>
          <p:nvPr/>
        </p:nvSpPr>
        <p:spPr>
          <a:xfrm>
            <a:off x="4391025" y="4057650"/>
            <a:ext cx="3333750" cy="571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8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8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Praktyka</a:t>
            </a:r>
          </a:p>
        </p:txBody>
      </p:sp>
      <p:sp>
        <p:nvSpPr>
          <p:cNvPr id="10" name="[Jakie zadanie pozwoli zastosować ją we własnej pr">
            <a:extLst>
              <a:ext uri="{FF2B5EF4-FFF2-40B4-BE49-F238E27FC236}">
                <ns2:creationId id="{76C51F46-6AFA-4E0B-A167-F449681DD493}"/>
              </a:ext>
            </a:extLst>
          </p:cNvPr>
          <p:cNvSpPr>
            <a:spLocks noGrp="1"/>
          </p:cNvSpPr>
          <p:nvPr/>
        </p:nvSpPr>
        <p:spPr>
          <a:xfrm>
            <a:off x="4391025" y="4829175"/>
            <a:ext cx="3238500" cy="952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[Jakie zadanie pozwoli zastosować ją we własnej pracy?]</a:t>
            </a:r>
          </a:p>
        </p:txBody>
      </p:sp>
      <p:sp>
        <p:nvSpPr>
          <p:cNvPr id="11" name="03">
            <a:extLst>
              <a:ext uri="{FF2B5EF4-FFF2-40B4-BE49-F238E27FC236}">
                <ns2:creationId id="{6457CA6E-E4F1-4E39-9B9A-50445AEAC178}"/>
              </a:ext>
            </a:extLst>
          </p:cNvPr>
          <p:cNvSpPr>
            <a:spLocks noGrp="1"/>
          </p:cNvSpPr>
          <p:nvPr/>
        </p:nvSpPr>
        <p:spPr>
          <a:xfrm>
            <a:off x="8172450" y="2933700"/>
            <a:ext cx="3238500" cy="952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5700" b="0">
                <a:solidFill>
                  <a:srgbClr val="F0B594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5700" b="0">
                <a:solidFill>
                  <a:srgbClr val="F0B594"/>
                </a:solidFill>
                <a:latin typeface="Google Sans Flex"/>
                <a:ea typeface="Google Sans Flex"/>
                <a:cs typeface="Google Sans Flex"/>
              </a:rPr>
              <a:t>03</a:t>
            </a:r>
          </a:p>
        </p:txBody>
      </p:sp>
      <p:sp>
        <p:nvSpPr>
          <p:cNvPr id="12" name="Weryfikacja">
            <a:extLst>
              <a:ext uri="{FF2B5EF4-FFF2-40B4-BE49-F238E27FC236}">
                <ns2:creationId id="{1AA3A53E-63E3-49C1-AB4C-808D525DE361}"/>
              </a:ext>
            </a:extLst>
          </p:cNvPr>
          <p:cNvSpPr>
            <a:spLocks noGrp="1"/>
          </p:cNvSpPr>
          <p:nvPr/>
        </p:nvSpPr>
        <p:spPr>
          <a:xfrm>
            <a:off x="8172450" y="4057650"/>
            <a:ext cx="3333750" cy="571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8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8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Weryfikacja</a:t>
            </a:r>
          </a:p>
        </p:txBody>
      </p:sp>
      <p:sp>
        <p:nvSpPr>
          <p:cNvPr id="13" name="[Po czym poznamy, że nowa umiejętność rzeczywiście">
            <a:extLst>
              <a:ext uri="{FF2B5EF4-FFF2-40B4-BE49-F238E27FC236}">
                <ns2:creationId id="{F4BD2645-C880-46B8-A80E-B7402AF41523}"/>
              </a:ext>
            </a:extLst>
          </p:cNvPr>
          <p:cNvSpPr>
            <a:spLocks noGrp="1"/>
          </p:cNvSpPr>
          <p:nvPr/>
        </p:nvSpPr>
        <p:spPr>
          <a:xfrm>
            <a:off x="8172450" y="4829175"/>
            <a:ext cx="3238500" cy="952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[Po czym poznamy, że nowa umiejętność rzeczywiście działa?]</a:t>
            </a:r>
          </a:p>
        </p:txBody>
      </p:sp>
    </p:spTree>
    <p:extLst>
      <p:ext uri="{BB962C8B-B14F-4D97-AF65-F5344CB8AC3E}">
        <ns3:creationId val="1843483084"/>
      </p:ext>
    </p:extLst>
  </p:cSld>
</p:sld>
</file>

<file path=ppt/slides/slide9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bg>
      <p:bgPr>
        <a:solidFill>
          <a:srgbClr val="101013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17" name="T13.AI">
            <a:extLst>
              <a:ext uri="{FF2B5EF4-FFF2-40B4-BE49-F238E27FC236}">
                <ns2:creationId id="{D7964496-257D-4E19-BC8E-4C4B8E7E9364}"/>
              </a:ext>
            </a:extLst>
          </p:cNvPr>
          <p:cNvSpPr>
            <a:spLocks noGrp="1"/>
          </p:cNvSpPr>
          <p:nvPr/>
        </p:nvSpPr>
        <p:spPr>
          <a:xfrm>
            <a:off x="609600" y="342900"/>
            <a:ext cx="1905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75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T13.AI</a:t>
            </a:r>
          </a:p>
        </p:txBody>
      </p:sp>
      <p:sp>
        <p:nvSpPr>
          <p:cNvPr id="2" name="09">
            <a:extLst>
              <a:ext uri="{FF2B5EF4-FFF2-40B4-BE49-F238E27FC236}">
                <ns2:creationId id="{123E1FDE-157F-4207-88C6-230AB3B3EE1B}"/>
              </a:ext>
            </a:extLst>
          </p:cNvPr>
          <p:cNvSpPr>
            <a:spLocks noGrp="1"/>
          </p:cNvSpPr>
          <p:nvPr>
            <p:ph type="sldNum" sz="quarter" idx="100"/>
          </p:nvPr>
        </p:nvSpPr>
        <p:spPr>
          <a:xfrm>
            <a:off x="10972800" y="6191250"/>
            <a:ext cx="6096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defRPr>
            </a:pPr>
            <a:fld id="{5D82A3D2-1EF9-547B-84F1-D00F3CA75587}" type="slidenum">
              <a:rPr sz="1800" b="0">
                <a:solidFill>
                  <a:srgbClr val="C0BBC9"/>
                </a:solidFill>
                <a:latin typeface="Google Sans Code"/>
                <a:ea typeface="Google Sans Code"/>
                <a:cs typeface="Google Sans Code"/>
              </a:rPr>
              <a:t>9</a:t>
            </a:fld>
          </a:p>
        </p:txBody>
      </p:sp>
      <p:sp>
        <p:nvSpPr>
          <p:cNvPr id="4" name="Od pytania do decyzji">
            <a:extLst>
              <a:ext uri="{FF2B5EF4-FFF2-40B4-BE49-F238E27FC236}">
                <ns2:creationId id="{3721A7DF-0A0E-4AD5-9627-DD8AF0E819E9}"/>
              </a:ext>
            </a:extLst>
          </p:cNvPr>
          <p:cNvSpPr>
            <a:spLocks noGrp="1"/>
          </p:cNvSpPr>
          <p:nvPr/>
        </p:nvSpPr>
        <p:spPr>
          <a:xfrm>
            <a:off x="609600" y="1200150"/>
            <a:ext cx="10972800" cy="1238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435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Od pytania do decyzji</a:t>
            </a:r>
          </a:p>
        </p:txBody>
      </p:sp>
      <p:sp>
        <p:nvSpPr>
          <p:cNvPr id="5" name="01">
            <a:extLst>
              <a:ext uri="{FF2B5EF4-FFF2-40B4-BE49-F238E27FC236}">
                <ns2:creationId id="{81BAC47A-B0BC-4DAD-8E4A-A678B7B72783}"/>
              </a:ext>
            </a:extLst>
          </p:cNvPr>
          <p:cNvSpPr>
            <a:spLocks noGrp="1"/>
          </p:cNvSpPr>
          <p:nvPr/>
        </p:nvSpPr>
        <p:spPr>
          <a:xfrm>
            <a:off x="609600" y="2857500"/>
            <a:ext cx="1143000" cy="800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 algn="l">
              <a:defRPr sz="4200" b="1">
                <a:solidFill>
                  <a:srgbClr val="C9A5FF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4200" b="1">
                <a:solidFill>
                  <a:srgbClr val="C9A5FF"/>
                </a:solidFill>
                <a:latin typeface="Google Sans Flex"/>
                <a:ea typeface="Google Sans Flex"/>
                <a:cs typeface="Google Sans Flex"/>
              </a:rPr>
              <a:t>01</a:t>
            </a:r>
          </a:p>
        </p:txBody>
      </p:sp>
      <p:sp>
        <p:nvSpPr>
          <p:cNvPr id="6" name="Pytanie">
            <a:extLst>
              <a:ext uri="{FF2B5EF4-FFF2-40B4-BE49-F238E27FC236}">
                <ns2:creationId id="{23C69014-2134-4341-9C7B-4FC8A6A82F08}"/>
              </a:ext>
            </a:extLst>
          </p:cNvPr>
          <p:cNvSpPr>
            <a:spLocks noGrp="1"/>
          </p:cNvSpPr>
          <p:nvPr/>
        </p:nvSpPr>
        <p:spPr>
          <a:xfrm>
            <a:off x="609600" y="4029075"/>
            <a:ext cx="2457450" cy="523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7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7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Pytanie</a:t>
            </a:r>
          </a:p>
        </p:txBody>
      </p:sp>
      <p:sp>
        <p:nvSpPr>
          <p:cNvPr id="7" name="[Co chcemy rozstrzygnąć?]">
            <a:extLst>
              <a:ext uri="{FF2B5EF4-FFF2-40B4-BE49-F238E27FC236}">
                <ns2:creationId id="{A91FAA32-EBA5-4780-8586-F5157396C98E}"/>
              </a:ext>
            </a:extLst>
          </p:cNvPr>
          <p:cNvSpPr>
            <a:spLocks noGrp="1"/>
          </p:cNvSpPr>
          <p:nvPr/>
        </p:nvSpPr>
        <p:spPr>
          <a:xfrm>
            <a:off x="609600" y="4819650"/>
            <a:ext cx="2409825" cy="914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[Co chcemy</a:t>
            </a:r>
          </a:p>
          <a:p>
            <a:pPr algn="l">
              <a:def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rozstrzygnąć?]</a:t>
            </a:r>
          </a:p>
        </p:txBody>
      </p:sp>
      <p:sp>
        <p:nvSpPr>
          <p:cNvPr id="8" name="02">
            <a:extLst>
              <a:ext uri="{FF2B5EF4-FFF2-40B4-BE49-F238E27FC236}">
                <ns2:creationId id="{D36965DB-599B-4D8D-A6DA-F792519925A2}"/>
              </a:ext>
            </a:extLst>
          </p:cNvPr>
          <p:cNvSpPr>
            <a:spLocks noGrp="1"/>
          </p:cNvSpPr>
          <p:nvPr/>
        </p:nvSpPr>
        <p:spPr>
          <a:xfrm>
            <a:off x="3419475" y="2857500"/>
            <a:ext cx="1143000" cy="800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 algn="l">
              <a:defRPr sz="4200" b="1">
                <a:solidFill>
                  <a:srgbClr val="C1EC7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4200" b="1">
                <a:solidFill>
                  <a:srgbClr val="C1EC79"/>
                </a:solidFill>
                <a:latin typeface="Google Sans Flex"/>
                <a:ea typeface="Google Sans Flex"/>
                <a:cs typeface="Google Sans Flex"/>
              </a:rPr>
              <a:t>02</a:t>
            </a:r>
          </a:p>
        </p:txBody>
      </p:sp>
      <p:sp>
        <p:nvSpPr>
          <p:cNvPr id="9" name="Próba">
            <a:extLst>
              <a:ext uri="{FF2B5EF4-FFF2-40B4-BE49-F238E27FC236}">
                <ns2:creationId id="{5EA2E800-CFB6-4C3A-878A-9FAA882BDBFF}"/>
              </a:ext>
            </a:extLst>
          </p:cNvPr>
          <p:cNvSpPr>
            <a:spLocks noGrp="1"/>
          </p:cNvSpPr>
          <p:nvPr/>
        </p:nvSpPr>
        <p:spPr>
          <a:xfrm>
            <a:off x="3419475" y="4029075"/>
            <a:ext cx="2457450" cy="523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7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7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Próba</a:t>
            </a:r>
          </a:p>
        </p:txBody>
      </p:sp>
      <p:sp>
        <p:nvSpPr>
          <p:cNvPr id="10" name="[Jak sprawdzimy nasz pomysł?]">
            <a:extLst>
              <a:ext uri="{FF2B5EF4-FFF2-40B4-BE49-F238E27FC236}">
                <ns2:creationId id="{B071AA79-43BF-497A-ADCC-AD6479AEE8B4}"/>
              </a:ext>
            </a:extLst>
          </p:cNvPr>
          <p:cNvSpPr>
            <a:spLocks noGrp="1"/>
          </p:cNvSpPr>
          <p:nvPr/>
        </p:nvSpPr>
        <p:spPr>
          <a:xfrm>
            <a:off x="3419475" y="4819650"/>
            <a:ext cx="2409825" cy="914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[Jak sprawdzimy</a:t>
            </a:r>
          </a:p>
          <a:p>
            <a:pPr algn="l">
              <a:def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nasz pomysł?]</a:t>
            </a:r>
          </a:p>
        </p:txBody>
      </p:sp>
      <p:sp>
        <p:nvSpPr>
          <p:cNvPr id="11" name="03">
            <a:extLst>
              <a:ext uri="{FF2B5EF4-FFF2-40B4-BE49-F238E27FC236}">
                <ns2:creationId id="{4A69008D-1DE0-4510-87E9-6D754D69D99F}"/>
              </a:ext>
            </a:extLst>
          </p:cNvPr>
          <p:cNvSpPr>
            <a:spLocks noGrp="1"/>
          </p:cNvSpPr>
          <p:nvPr/>
        </p:nvSpPr>
        <p:spPr>
          <a:xfrm>
            <a:off x="6229350" y="2857500"/>
            <a:ext cx="1143000" cy="800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 algn="l">
              <a:defRPr sz="4200" b="1">
                <a:solidFill>
                  <a:srgbClr val="C9A5FF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4200" b="1">
                <a:solidFill>
                  <a:srgbClr val="C9A5FF"/>
                </a:solidFill>
                <a:latin typeface="Google Sans Flex"/>
                <a:ea typeface="Google Sans Flex"/>
                <a:cs typeface="Google Sans Flex"/>
              </a:rPr>
              <a:t>03</a:t>
            </a:r>
          </a:p>
        </p:txBody>
      </p:sp>
      <p:sp>
        <p:nvSpPr>
          <p:cNvPr id="12" name="Ocena">
            <a:extLst>
              <a:ext uri="{FF2B5EF4-FFF2-40B4-BE49-F238E27FC236}">
                <ns2:creationId id="{629FAB15-4BE1-47D4-BADD-7DDF75B12412}"/>
              </a:ext>
            </a:extLst>
          </p:cNvPr>
          <p:cNvSpPr>
            <a:spLocks noGrp="1"/>
          </p:cNvSpPr>
          <p:nvPr/>
        </p:nvSpPr>
        <p:spPr>
          <a:xfrm>
            <a:off x="6229350" y="4029075"/>
            <a:ext cx="2457450" cy="523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7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7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Ocena</a:t>
            </a:r>
          </a:p>
        </p:txBody>
      </p:sp>
      <p:sp>
        <p:nvSpPr>
          <p:cNvPr id="13" name="[Jakie dowody zbierzemy?]">
            <a:extLst>
              <a:ext uri="{FF2B5EF4-FFF2-40B4-BE49-F238E27FC236}">
                <ns2:creationId id="{C3E768C6-1C50-4476-8D25-7AC4742667ED}"/>
              </a:ext>
            </a:extLst>
          </p:cNvPr>
          <p:cNvSpPr>
            <a:spLocks noGrp="1"/>
          </p:cNvSpPr>
          <p:nvPr/>
        </p:nvSpPr>
        <p:spPr>
          <a:xfrm>
            <a:off x="6229350" y="4819650"/>
            <a:ext cx="2409825" cy="914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[Jakie dowody</a:t>
            </a:r>
          </a:p>
          <a:p>
            <a:pPr algn="l">
              <a:def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zbierzemy?]</a:t>
            </a:r>
          </a:p>
        </p:txBody>
      </p:sp>
      <p:sp>
        <p:nvSpPr>
          <p:cNvPr id="14" name="04">
            <a:extLst>
              <a:ext uri="{FF2B5EF4-FFF2-40B4-BE49-F238E27FC236}">
                <ns2:creationId id="{2B5FA0AD-EFEE-4D02-BC59-50003B0425A4}"/>
              </a:ext>
            </a:extLst>
          </p:cNvPr>
          <p:cNvSpPr>
            <a:spLocks noGrp="1"/>
          </p:cNvSpPr>
          <p:nvPr/>
        </p:nvSpPr>
        <p:spPr>
          <a:xfrm>
            <a:off x="9039225" y="2857500"/>
            <a:ext cx="1143000" cy="8001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 algn="l">
              <a:defRPr sz="4200" b="1">
                <a:solidFill>
                  <a:srgbClr val="C9A5FF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4200" b="1">
                <a:solidFill>
                  <a:srgbClr val="C9A5FF"/>
                </a:solidFill>
                <a:latin typeface="Google Sans Flex"/>
                <a:ea typeface="Google Sans Flex"/>
                <a:cs typeface="Google Sans Flex"/>
              </a:rPr>
              <a:t>04</a:t>
            </a:r>
          </a:p>
        </p:txBody>
      </p:sp>
      <p:sp>
        <p:nvSpPr>
          <p:cNvPr id="15" name="Decyzja">
            <a:extLst>
              <a:ext uri="{FF2B5EF4-FFF2-40B4-BE49-F238E27FC236}">
                <ns2:creationId id="{38A5BF9D-B11F-46BA-82F3-952DE38A56FB}"/>
              </a:ext>
            </a:extLst>
          </p:cNvPr>
          <p:cNvSpPr>
            <a:spLocks noGrp="1"/>
          </p:cNvSpPr>
          <p:nvPr/>
        </p:nvSpPr>
        <p:spPr>
          <a:xfrm>
            <a:off x="9039225" y="4029075"/>
            <a:ext cx="2457450" cy="523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7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2700" b="1">
                <a:solidFill>
                  <a:srgbClr val="F5F3F7"/>
                </a:solidFill>
                <a:latin typeface="Google Sans Flex"/>
                <a:ea typeface="Google Sans Flex"/>
                <a:cs typeface="Google Sans Flex"/>
              </a:rPr>
              <a:t>Decyzja</a:t>
            </a:r>
          </a:p>
        </p:txBody>
      </p:sp>
      <p:sp>
        <p:nvSpPr>
          <p:cNvPr id="16" name="[Co zrobimy z wynikiem?]">
            <a:extLst>
              <a:ext uri="{FF2B5EF4-FFF2-40B4-BE49-F238E27FC236}">
                <ns2:creationId id="{E5A61650-AD38-4DD4-BA2D-FE4FDBBF0035}"/>
              </a:ext>
            </a:extLst>
          </p:cNvPr>
          <p:cNvSpPr>
            <a:spLocks noGrp="1"/>
          </p:cNvSpPr>
          <p:nvPr/>
        </p:nvSpPr>
        <p:spPr>
          <a:xfrm>
            <a:off x="9039225" y="4819650"/>
            <a:ext cx="2409825" cy="914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[Co zrobimy</a:t>
            </a:r>
          </a:p>
          <a:p>
            <a:pPr algn="l">
              <a:def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defRPr>
            </a:pPr>
            <a:r>
              <a:rPr sz="1800" b="0">
                <a:solidFill>
                  <a:srgbClr val="C0BBC9"/>
                </a:solidFill>
                <a:latin typeface="Google Sans Flex"/>
                <a:ea typeface="Google Sans Flex"/>
                <a:cs typeface="Google Sans Flex"/>
              </a:rPr>
              <a:t>z wynikiem?]</a:t>
            </a:r>
          </a:p>
        </p:txBody>
      </p:sp>
    </p:spTree>
    <p:extLst>
      <p:ext uri="{BB962C8B-B14F-4D97-AF65-F5344CB8AC3E}">
        <ns3:creationId val="1952118675"/>
      </p:ext>
    </p:extLst>
  </p:cSld>
</p:sld>
</file>

<file path=ppt/theme/theme1.xml><?xml version="1.0" encoding="utf-8"?>
<a:theme xmlns:a="http://schemas.openxmlformats.org/drawingml/2006/main" name="ChatGPT">
  <a:themeElements>
    <a:clrScheme name="T13 Editorial">
      <a:dk1>
        <a:srgbClr val="101013"/>
      </a:dk1>
      <a:lt1>
        <a:srgbClr val="F5F3F7"/>
      </a:lt1>
      <a:dk2>
        <a:srgbClr val="17111F"/>
      </a:dk2>
      <a:lt2>
        <a:srgbClr val="F5F3F7"/>
      </a:lt2>
      <a:accent1>
        <a:srgbClr val="C9A5FF"/>
      </a:accent1>
      <a:accent2>
        <a:srgbClr val="C1EC79"/>
      </a:accent2>
      <a:accent3>
        <a:srgbClr val="F0B594"/>
      </a:accent3>
      <a:accent4>
        <a:srgbClr val="8024E8"/>
      </a:accent4>
      <a:accent5>
        <a:srgbClr val="9ECAFA"/>
      </a:accent5>
      <a:accent6>
        <a:srgbClr val="E6C86C"/>
      </a:accent6>
      <a:hlink>
        <a:srgbClr val="C9A5FF"/>
      </a:hlink>
      <a:folHlink>
        <a:srgbClr val="F0B594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T13 Editorial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2026-09-06T11:59:29.7440000Z</dcterms:created>
  <dcterms:modified xsi:type="dcterms:W3CDTF">2026-09-06T11:59:29.7440000Z</dcterms:modified>
</coreProperties>
</file>